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13716000" cx="24384000"/>
  <p:notesSz cx="7010400" cy="9296400"/>
  <p:embeddedFontLst>
    <p:embeddedFont>
      <p:font typeface="Franklin Gothic"/>
      <p:bold r:id="rId26"/>
    </p:embeddedFont>
    <p:embeddedFont>
      <p:font typeface="Barlow Condensed SemiBold"/>
      <p:regular r:id="rId27"/>
      <p:bold r:id="rId28"/>
      <p:italic r:id="rId29"/>
      <p:boldItalic r:id="rId30"/>
    </p:embeddedFont>
    <p:embeddedFont>
      <p:font typeface="Barlow Condensed Medium"/>
      <p:regular r:id="rId31"/>
      <p:bold r:id="rId32"/>
      <p:italic r:id="rId33"/>
      <p:boldItalic r:id="rId34"/>
    </p:embeddedFont>
    <p:embeddedFont>
      <p:font typeface="Montserrat"/>
      <p:bold r:id="rId35"/>
      <p:boldItalic r:id="rId36"/>
    </p:embeddedFont>
    <p:embeddedFont>
      <p:font typeface="Barlow Condensed"/>
      <p:regular r:id="rId37"/>
      <p:bold r:id="rId38"/>
      <p:italic r:id="rId39"/>
      <p:boldItalic r:id="rId40"/>
    </p:embeddedFont>
    <p:embeddedFont>
      <p:font typeface="Montserrat Medium"/>
      <p:regular r:id="rId41"/>
      <p:bold r:id="rId42"/>
      <p:italic r:id="rId43"/>
      <p:boldItalic r:id="rId44"/>
    </p:embeddedFont>
    <p:embeddedFont>
      <p:font typeface="Helvetica Neue"/>
      <p:regular r:id="rId45"/>
      <p:bold r:id="rId46"/>
      <p:italic r:id="rId47"/>
      <p:boldItalic r:id="rId48"/>
    </p:embeddedFont>
    <p:embeddedFont>
      <p:font typeface="Barlow Condensed Light"/>
      <p:regular r:id="rId49"/>
      <p:bold r:id="rId50"/>
      <p:italic r:id="rId51"/>
      <p:boldItalic r:id="rId52"/>
    </p:embeddedFont>
    <p:embeddedFont>
      <p:font typeface="Oswald"/>
      <p:bold r:id="rId53"/>
    </p:embeddedFont>
    <p:embeddedFont>
      <p:font typeface="Helvetica Neue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Condensed-boldItalic.fntdata"/><Relationship Id="rId42" Type="http://schemas.openxmlformats.org/officeDocument/2006/relationships/font" Target="fonts/MontserratMedium-bold.fntdata"/><Relationship Id="rId41" Type="http://schemas.openxmlformats.org/officeDocument/2006/relationships/font" Target="fonts/MontserratMedium-regular.fntdata"/><Relationship Id="rId44" Type="http://schemas.openxmlformats.org/officeDocument/2006/relationships/font" Target="fonts/MontserratMedium-boldItalic.fntdata"/><Relationship Id="rId43" Type="http://schemas.openxmlformats.org/officeDocument/2006/relationships/font" Target="fonts/MontserratMedium-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BarlowCondensed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CondensedMedium-regular.fntdata"/><Relationship Id="rId30" Type="http://schemas.openxmlformats.org/officeDocument/2006/relationships/font" Target="fonts/BarlowCondensedSemiBold-boldItalic.fntdata"/><Relationship Id="rId33" Type="http://schemas.openxmlformats.org/officeDocument/2006/relationships/font" Target="fonts/BarlowCondensedMedium-italic.fntdata"/><Relationship Id="rId32" Type="http://schemas.openxmlformats.org/officeDocument/2006/relationships/font" Target="fonts/BarlowCondensedMedium-bold.fntdata"/><Relationship Id="rId35" Type="http://schemas.openxmlformats.org/officeDocument/2006/relationships/font" Target="fonts/Montserrat-bold.fntdata"/><Relationship Id="rId34" Type="http://schemas.openxmlformats.org/officeDocument/2006/relationships/font" Target="fonts/BarlowCondensedMedium-boldItalic.fntdata"/><Relationship Id="rId37" Type="http://schemas.openxmlformats.org/officeDocument/2006/relationships/font" Target="fonts/BarlowCondensed-regular.fntdata"/><Relationship Id="rId36" Type="http://schemas.openxmlformats.org/officeDocument/2006/relationships/font" Target="fonts/Montserrat-boldItalic.fntdata"/><Relationship Id="rId39" Type="http://schemas.openxmlformats.org/officeDocument/2006/relationships/font" Target="fonts/BarlowCondensed-italic.fntdata"/><Relationship Id="rId38" Type="http://schemas.openxmlformats.org/officeDocument/2006/relationships/font" Target="fonts/BarlowCondense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font" Target="fonts/FranklinGothic-bold.fntdata"/><Relationship Id="rId25" Type="http://schemas.openxmlformats.org/officeDocument/2006/relationships/slide" Target="slides/slide21.xml"/><Relationship Id="rId28" Type="http://schemas.openxmlformats.org/officeDocument/2006/relationships/font" Target="fonts/BarlowCondensedSemiBold-bold.fntdata"/><Relationship Id="rId27" Type="http://schemas.openxmlformats.org/officeDocument/2006/relationships/font" Target="fonts/BarlowCondensedSemiBold-regular.fntdata"/><Relationship Id="rId29" Type="http://schemas.openxmlformats.org/officeDocument/2006/relationships/font" Target="fonts/BarlowCondensedSemiBold-italic.fntdata"/><Relationship Id="rId51" Type="http://schemas.openxmlformats.org/officeDocument/2006/relationships/font" Target="fonts/BarlowCondensedLight-italic.fntdata"/><Relationship Id="rId50" Type="http://schemas.openxmlformats.org/officeDocument/2006/relationships/font" Target="fonts/BarlowCondensedLight-bold.fntdata"/><Relationship Id="rId53" Type="http://schemas.openxmlformats.org/officeDocument/2006/relationships/font" Target="fonts/Oswald-bold.fntdata"/><Relationship Id="rId52" Type="http://schemas.openxmlformats.org/officeDocument/2006/relationships/font" Target="fonts/BarlowCondensedLight-bold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0: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Much of this section has been moved.  Language detailing the need for documentation and differences in accommodations and modification is much stronger and more direct.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language changed to respect the policies of individual colleges.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language clarifies misconceptions regarding credit and semester participation limits. This will also eliminate waiver requests regarding limits of courses per term.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1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language clarifies misconceptions regarding credit and semester participation limits. This will also eliminate waiver requests regarding limits of courses per term.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4: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Notifies colleges of the option to request additions to Tessa Brown Tessa.brown@accs.edu or 334-453-4531.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5: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eliminates a significant barrier that has been reported by colleges. There will no longer be a statement designating the credit as 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16: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Language is added to require colleges to advise students of potential consequences regarding dual enrollment participation.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Much of this section has been moved.  Language detailing the need for documentation and differences in accommodations and modification is much stronger and more direct.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18: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Informs parents of appropriate access to information, clarifies appropriateness of information sharing between DE partners, and encourages colleges to provide release options.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9: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section was minimized to allow for changes that occur in DE allocations.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 name="Google Shape;54;p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20: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section was added to emphasize the need to communicate with secondary partners when changes occur.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2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4: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5: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specification will reduce the need for waivers and also informs colleges of options for waiver requests.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6: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additions informs colleges of the opportunity to request waivers for GPA requirements (especially for technical programs).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change minimized the HS approval to only one signature of an individual designated by SSO (Secondary School Official).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8: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This change retains the criteria for continuous eligibility. However, it empowers colleges to develop their own processes for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9: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lnSpc>
                <a:spcPct val="117999"/>
              </a:lnSpc>
              <a:spcBef>
                <a:spcPts val="0"/>
              </a:spcBef>
              <a:spcAft>
                <a:spcPts val="0"/>
              </a:spcAft>
              <a:buNone/>
            </a:pPr>
            <a:r>
              <a:rPr lang="en-US"/>
              <a:t>Language changed to clarify courses that are appropriate for DE credit.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2" showMasterSp="0">
  <p:cSld name="Standard2">
    <p:spTree>
      <p:nvGrpSpPr>
        <p:cNvPr id="12" name="Shape 12"/>
        <p:cNvGrpSpPr/>
        <p:nvPr/>
      </p:nvGrpSpPr>
      <p:grpSpPr>
        <a:xfrm>
          <a:off x="0" y="0"/>
          <a:ext cx="0" cy="0"/>
          <a:chOff x="0" y="0"/>
          <a:chExt cx="0" cy="0"/>
        </a:xfrm>
      </p:grpSpPr>
      <p:sp>
        <p:nvSpPr>
          <p:cNvPr id="13" name="Google Shape;13;p2"/>
          <p:cNvSpPr/>
          <p:nvPr/>
        </p:nvSpPr>
        <p:spPr>
          <a:xfrm>
            <a:off x="-25400" y="13118504"/>
            <a:ext cx="24434800" cy="597496"/>
          </a:xfrm>
          <a:prstGeom prst="rect">
            <a:avLst/>
          </a:prstGeom>
          <a:solidFill>
            <a:srgbClr val="B416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400"/>
              <a:buFont typeface="Helvetica Neue"/>
              <a:buNone/>
            </a:pPr>
            <a:r>
              <a:t/>
            </a:r>
            <a:endParaRPr b="1" i="0" sz="14400" u="none" cap="none" strike="noStrike">
              <a:solidFill>
                <a:srgbClr val="FFFFFF"/>
              </a:solidFill>
              <a:latin typeface="Oswald"/>
              <a:ea typeface="Oswald"/>
              <a:cs typeface="Oswald"/>
              <a:sym typeface="Oswald"/>
            </a:endParaRPr>
          </a:p>
        </p:txBody>
      </p:sp>
      <p:sp>
        <p:nvSpPr>
          <p:cNvPr id="14" name="Google Shape;14;p2"/>
          <p:cNvSpPr txBox="1"/>
          <p:nvPr/>
        </p:nvSpPr>
        <p:spPr>
          <a:xfrm>
            <a:off x="965054" y="209568"/>
            <a:ext cx="21387093" cy="1839813"/>
          </a:xfrm>
          <a:prstGeom prst="rect">
            <a:avLst/>
          </a:prstGeom>
          <a:noFill/>
          <a:ln>
            <a:noFill/>
          </a:ln>
        </p:spPr>
        <p:txBody>
          <a:bodyPr anchorCtr="0" anchor="t" bIns="50800" lIns="50800" spcFirstLastPara="1" rIns="50800" wrap="square" tIns="50800">
            <a:noAutofit/>
          </a:bodyPr>
          <a:lstStyle/>
          <a:p>
            <a:pPr indent="0" lvl="0" marL="0" marR="0" rtl="0" algn="l">
              <a:lnSpc>
                <a:spcPct val="80000"/>
              </a:lnSpc>
              <a:spcBef>
                <a:spcPts val="0"/>
              </a:spcBef>
              <a:spcAft>
                <a:spcPts val="0"/>
              </a:spcAft>
              <a:buClr>
                <a:schemeClr val="lt1"/>
              </a:buClr>
              <a:buSzPts val="11000"/>
              <a:buFont typeface="Barlow Condensed SemiBold"/>
              <a:buNone/>
            </a:pPr>
            <a:r>
              <a:rPr b="1" i="0" lang="en-US" sz="11000" u="none" cap="none" strike="noStrike">
                <a:solidFill>
                  <a:schemeClr val="lt1"/>
                </a:solidFill>
                <a:latin typeface="Barlow Condensed SemiBold"/>
                <a:ea typeface="Barlow Condensed SemiBold"/>
                <a:cs typeface="Barlow Condensed SemiBold"/>
                <a:sym typeface="Barlow Condensed SemiBold"/>
              </a:rPr>
              <a:t>TITLE </a:t>
            </a:r>
            <a:r>
              <a:rPr b="0" i="0" lang="en-US" sz="11000" u="none" cap="none" strike="noStrike">
                <a:solidFill>
                  <a:schemeClr val="lt1"/>
                </a:solidFill>
                <a:latin typeface="Barlow Condensed"/>
                <a:ea typeface="Barlow Condensed"/>
                <a:cs typeface="Barlow Condensed"/>
                <a:sym typeface="Barlow Condensed"/>
              </a:rPr>
              <a:t>FOR SLIDE</a:t>
            </a:r>
            <a:endParaRPr/>
          </a:p>
        </p:txBody>
      </p:sp>
      <p:sp>
        <p:nvSpPr>
          <p:cNvPr id="15" name="Google Shape;15;p2"/>
          <p:cNvSpPr/>
          <p:nvPr/>
        </p:nvSpPr>
        <p:spPr>
          <a:xfrm>
            <a:off x="-1066800" y="-1113424"/>
            <a:ext cx="26517600" cy="3291840"/>
          </a:xfrm>
          <a:custGeom>
            <a:rect b="b" l="l" r="r" t="t"/>
            <a:pathLst>
              <a:path extrusionOk="0" h="4114800" w="26517600">
                <a:moveTo>
                  <a:pt x="26517600" y="3276600"/>
                </a:moveTo>
                <a:lnTo>
                  <a:pt x="26517600" y="3352800"/>
                </a:lnTo>
                <a:lnTo>
                  <a:pt x="0" y="4114800"/>
                </a:lnTo>
                <a:lnTo>
                  <a:pt x="0" y="1295400"/>
                </a:lnTo>
                <a:lnTo>
                  <a:pt x="26517600" y="1295400"/>
                </a:lnTo>
                <a:lnTo>
                  <a:pt x="26517600" y="0"/>
                </a:lnTo>
                <a:lnTo>
                  <a:pt x="26517600" y="3429000"/>
                </a:lnTo>
              </a:path>
            </a:pathLst>
          </a:custGeom>
          <a:gradFill>
            <a:gsLst>
              <a:gs pos="0">
                <a:srgbClr val="7F0000"/>
              </a:gs>
              <a:gs pos="100000">
                <a:srgbClr val="C00000"/>
              </a:gs>
            </a:gsLst>
            <a:lin ang="2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Oswald"/>
              <a:buNone/>
            </a:pPr>
            <a:r>
              <a:t/>
            </a:r>
            <a:endParaRPr b="1" i="0" sz="1800" u="none" cap="none" strike="noStrike">
              <a:solidFill>
                <a:srgbClr val="000000"/>
              </a:solidFill>
              <a:latin typeface="Oswald"/>
              <a:ea typeface="Oswald"/>
              <a:cs typeface="Oswald"/>
              <a:sym typeface="Oswald"/>
            </a:endParaRPr>
          </a:p>
        </p:txBody>
      </p:sp>
      <p:pic>
        <p:nvPicPr>
          <p:cNvPr id="16" name="Google Shape;16;p2"/>
          <p:cNvPicPr preferRelativeResize="0"/>
          <p:nvPr/>
        </p:nvPicPr>
        <p:blipFill rotWithShape="1">
          <a:blip r:embed="rId2">
            <a:alphaModFix/>
          </a:blip>
          <a:srcRect b="0" l="0" r="0" t="0"/>
          <a:stretch/>
        </p:blipFill>
        <p:spPr>
          <a:xfrm>
            <a:off x="22085099" y="26688"/>
            <a:ext cx="2151728" cy="2151728"/>
          </a:xfrm>
          <a:prstGeom prst="rect">
            <a:avLst/>
          </a:prstGeom>
          <a:noFill/>
          <a:ln>
            <a:noFill/>
          </a:ln>
        </p:spPr>
      </p:pic>
      <p:sp>
        <p:nvSpPr>
          <p:cNvPr id="17" name="Google Shape;17;p2"/>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1100"/>
              <a:buFont typeface="Barlow Condensed SemiBold"/>
              <a:buNone/>
              <a:defRPr sz="11100"/>
            </a:lvl1pPr>
            <a:lvl2pPr lvl="1" algn="l">
              <a:lnSpc>
                <a:spcPct val="100000"/>
              </a:lnSpc>
              <a:spcBef>
                <a:spcPts val="0"/>
              </a:spcBef>
              <a:spcAft>
                <a:spcPts val="0"/>
              </a:spcAft>
              <a:buClr>
                <a:srgbClr val="B41600"/>
              </a:buClr>
              <a:buSzPts val="1800"/>
              <a:buNone/>
              <a:defRPr/>
            </a:lvl2pPr>
            <a:lvl3pPr lvl="2" algn="l">
              <a:lnSpc>
                <a:spcPct val="100000"/>
              </a:lnSpc>
              <a:spcBef>
                <a:spcPts val="0"/>
              </a:spcBef>
              <a:spcAft>
                <a:spcPts val="0"/>
              </a:spcAft>
              <a:buClr>
                <a:srgbClr val="B41600"/>
              </a:buClr>
              <a:buSzPts val="1800"/>
              <a:buNone/>
              <a:defRPr/>
            </a:lvl3pPr>
            <a:lvl4pPr lvl="3" algn="l">
              <a:lnSpc>
                <a:spcPct val="100000"/>
              </a:lnSpc>
              <a:spcBef>
                <a:spcPts val="0"/>
              </a:spcBef>
              <a:spcAft>
                <a:spcPts val="0"/>
              </a:spcAft>
              <a:buClr>
                <a:srgbClr val="B41600"/>
              </a:buClr>
              <a:buSzPts val="1800"/>
              <a:buNone/>
              <a:defRPr/>
            </a:lvl4pPr>
            <a:lvl5pPr lvl="4" algn="l">
              <a:lnSpc>
                <a:spcPct val="100000"/>
              </a:lnSpc>
              <a:spcBef>
                <a:spcPts val="0"/>
              </a:spcBef>
              <a:spcAft>
                <a:spcPts val="0"/>
              </a:spcAft>
              <a:buClr>
                <a:srgbClr val="B41600"/>
              </a:buClr>
              <a:buSzPts val="1800"/>
              <a:buNone/>
              <a:defRPr/>
            </a:lvl5pPr>
            <a:lvl6pPr lvl="5" algn="l">
              <a:lnSpc>
                <a:spcPct val="100000"/>
              </a:lnSpc>
              <a:spcBef>
                <a:spcPts val="0"/>
              </a:spcBef>
              <a:spcAft>
                <a:spcPts val="0"/>
              </a:spcAft>
              <a:buClr>
                <a:srgbClr val="B41600"/>
              </a:buClr>
              <a:buSzPts val="1800"/>
              <a:buNone/>
              <a:defRPr/>
            </a:lvl6pPr>
            <a:lvl7pPr lvl="6" algn="l">
              <a:lnSpc>
                <a:spcPct val="100000"/>
              </a:lnSpc>
              <a:spcBef>
                <a:spcPts val="0"/>
              </a:spcBef>
              <a:spcAft>
                <a:spcPts val="0"/>
              </a:spcAft>
              <a:buClr>
                <a:srgbClr val="B41600"/>
              </a:buClr>
              <a:buSzPts val="1800"/>
              <a:buNone/>
              <a:defRPr/>
            </a:lvl7pPr>
            <a:lvl8pPr lvl="7" algn="l">
              <a:lnSpc>
                <a:spcPct val="100000"/>
              </a:lnSpc>
              <a:spcBef>
                <a:spcPts val="0"/>
              </a:spcBef>
              <a:spcAft>
                <a:spcPts val="0"/>
              </a:spcAft>
              <a:buClr>
                <a:srgbClr val="B41600"/>
              </a:buClr>
              <a:buSzPts val="1800"/>
              <a:buNone/>
              <a:defRPr/>
            </a:lvl8pPr>
            <a:lvl9pPr lvl="8" algn="l">
              <a:lnSpc>
                <a:spcPct val="100000"/>
              </a:lnSpc>
              <a:spcBef>
                <a:spcPts val="0"/>
              </a:spcBef>
              <a:spcAft>
                <a:spcPts val="0"/>
              </a:spcAft>
              <a:buClr>
                <a:srgbClr val="B41600"/>
              </a:buClr>
              <a:buSzPts val="1800"/>
              <a:buNone/>
              <a:defRPr/>
            </a:lvl9pPr>
          </a:lstStyle>
          <a:p/>
        </p:txBody>
      </p:sp>
      <p:sp>
        <p:nvSpPr>
          <p:cNvPr id="18" name="Google Shape;18;p2"/>
          <p:cNvSpPr txBox="1"/>
          <p:nvPr>
            <p:ph idx="1" type="body"/>
          </p:nvPr>
        </p:nvSpPr>
        <p:spPr>
          <a:xfrm>
            <a:off x="566804" y="2018591"/>
            <a:ext cx="22063075" cy="1468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C00000"/>
              </a:buClr>
              <a:buSzPts val="12000"/>
              <a:buFont typeface="Barlow Condensed SemiBold"/>
              <a:buNone/>
              <a:defRPr b="1" i="0" sz="9600" u="none" cap="none" strike="noStrike">
                <a:solidFill>
                  <a:srgbClr val="C00000"/>
                </a:solidFill>
                <a:latin typeface="Barlow Condensed SemiBold"/>
                <a:ea typeface="Barlow Condensed SemiBold"/>
                <a:cs typeface="Barlow Condensed SemiBold"/>
                <a:sym typeface="Barlow Condensed SemiBold"/>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9" name="Google Shape;19;p2"/>
          <p:cNvSpPr txBox="1"/>
          <p:nvPr>
            <p:ph idx="2" type="body"/>
          </p:nvPr>
        </p:nvSpPr>
        <p:spPr>
          <a:xfrm>
            <a:off x="566803" y="3503419"/>
            <a:ext cx="22063075" cy="8624415"/>
          </a:xfrm>
          <a:prstGeom prst="rect">
            <a:avLst/>
          </a:prstGeom>
          <a:noFill/>
          <a:ln>
            <a:noFill/>
          </a:ln>
        </p:spPr>
        <p:txBody>
          <a:bodyPr anchorCtr="0" anchor="t" bIns="45700" lIns="91425" spcFirstLastPara="1" rIns="91425" wrap="square" tIns="45700">
            <a:noAutofit/>
          </a:bodyPr>
          <a:lstStyle>
            <a:lvl1pPr indent="-800100" lvl="0" marL="457200" marR="0" rtl="0" algn="l">
              <a:lnSpc>
                <a:spcPct val="100000"/>
              </a:lnSpc>
              <a:spcBef>
                <a:spcPts val="0"/>
              </a:spcBef>
              <a:spcAft>
                <a:spcPts val="0"/>
              </a:spcAft>
              <a:buClr>
                <a:srgbClr val="464646"/>
              </a:buClr>
              <a:buSzPts val="9000"/>
              <a:buFont typeface="Arial"/>
              <a:buChar char="•"/>
              <a:defRPr b="0" i="0" sz="7200" u="none" cap="none" strike="noStrike">
                <a:solidFill>
                  <a:srgbClr val="464646"/>
                </a:solidFill>
                <a:latin typeface="Barlow Condensed Medium"/>
                <a:ea typeface="Barlow Condensed Medium"/>
                <a:cs typeface="Barlow Condensed Medium"/>
                <a:sym typeface="Barlow Condensed Medium"/>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 name="Shape 20"/>
        <p:cNvGrpSpPr/>
        <p:nvPr/>
      </p:nvGrpSpPr>
      <p:grpSpPr>
        <a:xfrm>
          <a:off x="0" y="0"/>
          <a:ext cx="0" cy="0"/>
          <a:chOff x="0" y="0"/>
          <a:chExt cx="0" cy="0"/>
        </a:xfrm>
      </p:grpSpPr>
      <p:sp>
        <p:nvSpPr>
          <p:cNvPr id="21" name="Google Shape;21;p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a:lvl1pPr>
            <a:lvl2pPr indent="0" lvl="1" marL="0" algn="ctr">
              <a:lnSpc>
                <a:spcPct val="100000"/>
              </a:lnSpc>
              <a:spcBef>
                <a:spcPts val="0"/>
              </a:spcBef>
              <a:spcAft>
                <a:spcPts val="0"/>
              </a:spcAft>
              <a:buClr>
                <a:srgbClr val="000000"/>
              </a:buClr>
              <a:buSzPts val="2400"/>
              <a:buFont typeface="Helvetica Neue Light"/>
              <a:buNone/>
              <a:defRPr/>
            </a:lvl2pPr>
            <a:lvl3pPr indent="0" lvl="2" marL="0" algn="ctr">
              <a:lnSpc>
                <a:spcPct val="100000"/>
              </a:lnSpc>
              <a:spcBef>
                <a:spcPts val="0"/>
              </a:spcBef>
              <a:spcAft>
                <a:spcPts val="0"/>
              </a:spcAft>
              <a:buClr>
                <a:srgbClr val="000000"/>
              </a:buClr>
              <a:buSzPts val="2400"/>
              <a:buFont typeface="Helvetica Neue Light"/>
              <a:buNone/>
              <a:defRPr/>
            </a:lvl3pPr>
            <a:lvl4pPr indent="0" lvl="3" marL="0" algn="ctr">
              <a:lnSpc>
                <a:spcPct val="100000"/>
              </a:lnSpc>
              <a:spcBef>
                <a:spcPts val="0"/>
              </a:spcBef>
              <a:spcAft>
                <a:spcPts val="0"/>
              </a:spcAft>
              <a:buClr>
                <a:srgbClr val="000000"/>
              </a:buClr>
              <a:buSzPts val="2400"/>
              <a:buFont typeface="Helvetica Neue Light"/>
              <a:buNone/>
              <a:defRPr/>
            </a:lvl4pPr>
            <a:lvl5pPr indent="0" lvl="4" marL="0" algn="ctr">
              <a:lnSpc>
                <a:spcPct val="100000"/>
              </a:lnSpc>
              <a:spcBef>
                <a:spcPts val="0"/>
              </a:spcBef>
              <a:spcAft>
                <a:spcPts val="0"/>
              </a:spcAft>
              <a:buClr>
                <a:srgbClr val="000000"/>
              </a:buClr>
              <a:buSzPts val="2400"/>
              <a:buFont typeface="Helvetica Neue Light"/>
              <a:buNone/>
              <a:defRPr/>
            </a:lvl5pPr>
            <a:lvl6pPr indent="0" lvl="5" marL="0" algn="ctr">
              <a:lnSpc>
                <a:spcPct val="100000"/>
              </a:lnSpc>
              <a:spcBef>
                <a:spcPts val="0"/>
              </a:spcBef>
              <a:spcAft>
                <a:spcPts val="0"/>
              </a:spcAft>
              <a:buClr>
                <a:srgbClr val="000000"/>
              </a:buClr>
              <a:buSzPts val="2400"/>
              <a:buFont typeface="Helvetica Neue Light"/>
              <a:buNone/>
              <a:defRPr/>
            </a:lvl6pPr>
            <a:lvl7pPr indent="0" lvl="6" marL="0" algn="ctr">
              <a:lnSpc>
                <a:spcPct val="100000"/>
              </a:lnSpc>
              <a:spcBef>
                <a:spcPts val="0"/>
              </a:spcBef>
              <a:spcAft>
                <a:spcPts val="0"/>
              </a:spcAft>
              <a:buClr>
                <a:srgbClr val="000000"/>
              </a:buClr>
              <a:buSzPts val="2400"/>
              <a:buFont typeface="Helvetica Neue Light"/>
              <a:buNone/>
              <a:defRPr/>
            </a:lvl7pPr>
            <a:lvl8pPr indent="0" lvl="7" marL="0" algn="ctr">
              <a:lnSpc>
                <a:spcPct val="100000"/>
              </a:lnSpc>
              <a:spcBef>
                <a:spcPts val="0"/>
              </a:spcBef>
              <a:spcAft>
                <a:spcPts val="0"/>
              </a:spcAft>
              <a:buClr>
                <a:srgbClr val="000000"/>
              </a:buClr>
              <a:buSzPts val="2400"/>
              <a:buFont typeface="Helvetica Neue Light"/>
              <a:buNone/>
              <a:defRPr/>
            </a:lvl8pPr>
            <a:lvl9pPr indent="0" lvl="8" marL="0" algn="ctr">
              <a:lnSpc>
                <a:spcPct val="100000"/>
              </a:lnSpc>
              <a:spcBef>
                <a:spcPts val="0"/>
              </a:spcBef>
              <a:spcAft>
                <a:spcPts val="0"/>
              </a:spcAft>
              <a:buClr>
                <a:srgbClr val="000000"/>
              </a:buClr>
              <a:buSzPts val="2400"/>
              <a:buFont typeface="Helvetica Neue Light"/>
              <a:buNone/>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3"/>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1100"/>
              <a:buFont typeface="Barlow Condensed SemiBold"/>
              <a:buNone/>
              <a:defRPr sz="11100"/>
            </a:lvl1pPr>
            <a:lvl2pPr lvl="1" algn="l">
              <a:lnSpc>
                <a:spcPct val="100000"/>
              </a:lnSpc>
              <a:spcBef>
                <a:spcPts val="0"/>
              </a:spcBef>
              <a:spcAft>
                <a:spcPts val="0"/>
              </a:spcAft>
              <a:buClr>
                <a:srgbClr val="B41600"/>
              </a:buClr>
              <a:buSzPts val="1800"/>
              <a:buNone/>
              <a:defRPr/>
            </a:lvl2pPr>
            <a:lvl3pPr lvl="2" algn="l">
              <a:lnSpc>
                <a:spcPct val="100000"/>
              </a:lnSpc>
              <a:spcBef>
                <a:spcPts val="0"/>
              </a:spcBef>
              <a:spcAft>
                <a:spcPts val="0"/>
              </a:spcAft>
              <a:buClr>
                <a:srgbClr val="B41600"/>
              </a:buClr>
              <a:buSzPts val="1800"/>
              <a:buNone/>
              <a:defRPr/>
            </a:lvl3pPr>
            <a:lvl4pPr lvl="3" algn="l">
              <a:lnSpc>
                <a:spcPct val="100000"/>
              </a:lnSpc>
              <a:spcBef>
                <a:spcPts val="0"/>
              </a:spcBef>
              <a:spcAft>
                <a:spcPts val="0"/>
              </a:spcAft>
              <a:buClr>
                <a:srgbClr val="B41600"/>
              </a:buClr>
              <a:buSzPts val="1800"/>
              <a:buNone/>
              <a:defRPr/>
            </a:lvl4pPr>
            <a:lvl5pPr lvl="4" algn="l">
              <a:lnSpc>
                <a:spcPct val="100000"/>
              </a:lnSpc>
              <a:spcBef>
                <a:spcPts val="0"/>
              </a:spcBef>
              <a:spcAft>
                <a:spcPts val="0"/>
              </a:spcAft>
              <a:buClr>
                <a:srgbClr val="B41600"/>
              </a:buClr>
              <a:buSzPts val="1800"/>
              <a:buNone/>
              <a:defRPr/>
            </a:lvl5pPr>
            <a:lvl6pPr lvl="5" algn="l">
              <a:lnSpc>
                <a:spcPct val="100000"/>
              </a:lnSpc>
              <a:spcBef>
                <a:spcPts val="0"/>
              </a:spcBef>
              <a:spcAft>
                <a:spcPts val="0"/>
              </a:spcAft>
              <a:buClr>
                <a:srgbClr val="B41600"/>
              </a:buClr>
              <a:buSzPts val="1800"/>
              <a:buNone/>
              <a:defRPr/>
            </a:lvl6pPr>
            <a:lvl7pPr lvl="6" algn="l">
              <a:lnSpc>
                <a:spcPct val="100000"/>
              </a:lnSpc>
              <a:spcBef>
                <a:spcPts val="0"/>
              </a:spcBef>
              <a:spcAft>
                <a:spcPts val="0"/>
              </a:spcAft>
              <a:buClr>
                <a:srgbClr val="B41600"/>
              </a:buClr>
              <a:buSzPts val="1800"/>
              <a:buNone/>
              <a:defRPr/>
            </a:lvl7pPr>
            <a:lvl8pPr lvl="7" algn="l">
              <a:lnSpc>
                <a:spcPct val="100000"/>
              </a:lnSpc>
              <a:spcBef>
                <a:spcPts val="0"/>
              </a:spcBef>
              <a:spcAft>
                <a:spcPts val="0"/>
              </a:spcAft>
              <a:buClr>
                <a:srgbClr val="B41600"/>
              </a:buClr>
              <a:buSzPts val="1800"/>
              <a:buNone/>
              <a:defRPr/>
            </a:lvl8pPr>
            <a:lvl9pPr lvl="8" algn="l">
              <a:lnSpc>
                <a:spcPct val="100000"/>
              </a:lnSpc>
              <a:spcBef>
                <a:spcPts val="0"/>
              </a:spcBef>
              <a:spcAft>
                <a:spcPts val="0"/>
              </a:spcAft>
              <a:buClr>
                <a:srgbClr val="B41600"/>
              </a:buClr>
              <a:buSzPts val="1800"/>
              <a:buNone/>
              <a:defRPr/>
            </a:lvl9pPr>
          </a:lstStyle>
          <a:p/>
        </p:txBody>
      </p:sp>
      <p:sp>
        <p:nvSpPr>
          <p:cNvPr id="23" name="Google Shape;23;p3"/>
          <p:cNvSpPr txBox="1"/>
          <p:nvPr>
            <p:ph idx="1" type="body"/>
          </p:nvPr>
        </p:nvSpPr>
        <p:spPr>
          <a:xfrm>
            <a:off x="566804" y="2018591"/>
            <a:ext cx="22063075" cy="1468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C00000"/>
              </a:buClr>
              <a:buSzPts val="12000"/>
              <a:buFont typeface="Barlow Condensed SemiBold"/>
              <a:buNone/>
              <a:defRPr b="1" i="0" sz="9600" u="none" cap="none" strike="noStrike">
                <a:solidFill>
                  <a:srgbClr val="C00000"/>
                </a:solidFill>
                <a:latin typeface="Barlow Condensed SemiBold"/>
                <a:ea typeface="Barlow Condensed SemiBold"/>
                <a:cs typeface="Barlow Condensed SemiBold"/>
                <a:sym typeface="Barlow Condensed SemiBold"/>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4" name="Google Shape;24;p3"/>
          <p:cNvSpPr txBox="1"/>
          <p:nvPr>
            <p:ph idx="2" type="body"/>
          </p:nvPr>
        </p:nvSpPr>
        <p:spPr>
          <a:xfrm>
            <a:off x="566803" y="3510506"/>
            <a:ext cx="22063075" cy="86895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464646"/>
              </a:buClr>
              <a:buSzPts val="7500"/>
              <a:buFont typeface="Barlow Condensed Medium"/>
              <a:buNone/>
              <a:defRPr b="0" i="0" sz="6000" u="none" cap="none" strike="noStrike">
                <a:solidFill>
                  <a:srgbClr val="464646"/>
                </a:solidFill>
                <a:latin typeface="Barlow Condensed Medium"/>
                <a:ea typeface="Barlow Condensed Medium"/>
                <a:cs typeface="Barlow Condensed Medium"/>
                <a:sym typeface="Barlow Condensed Medium"/>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5" name="Shape 25"/>
        <p:cNvGrpSpPr/>
        <p:nvPr/>
      </p:nvGrpSpPr>
      <p:grpSpPr>
        <a:xfrm>
          <a:off x="0" y="0"/>
          <a:ext cx="0" cy="0"/>
          <a:chOff x="0" y="0"/>
          <a:chExt cx="0" cy="0"/>
        </a:xfrm>
      </p:grpSpPr>
      <p:sp>
        <p:nvSpPr>
          <p:cNvPr id="26" name="Google Shape;26;p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a:lvl1pPr>
            <a:lvl2pPr indent="0" lvl="1" marL="0" algn="ctr">
              <a:lnSpc>
                <a:spcPct val="100000"/>
              </a:lnSpc>
              <a:spcBef>
                <a:spcPts val="0"/>
              </a:spcBef>
              <a:spcAft>
                <a:spcPts val="0"/>
              </a:spcAft>
              <a:buClr>
                <a:srgbClr val="000000"/>
              </a:buClr>
              <a:buSzPts val="2400"/>
              <a:buFont typeface="Helvetica Neue Light"/>
              <a:buNone/>
              <a:defRPr/>
            </a:lvl2pPr>
            <a:lvl3pPr indent="0" lvl="2" marL="0" algn="ctr">
              <a:lnSpc>
                <a:spcPct val="100000"/>
              </a:lnSpc>
              <a:spcBef>
                <a:spcPts val="0"/>
              </a:spcBef>
              <a:spcAft>
                <a:spcPts val="0"/>
              </a:spcAft>
              <a:buClr>
                <a:srgbClr val="000000"/>
              </a:buClr>
              <a:buSzPts val="2400"/>
              <a:buFont typeface="Helvetica Neue Light"/>
              <a:buNone/>
              <a:defRPr/>
            </a:lvl3pPr>
            <a:lvl4pPr indent="0" lvl="3" marL="0" algn="ctr">
              <a:lnSpc>
                <a:spcPct val="100000"/>
              </a:lnSpc>
              <a:spcBef>
                <a:spcPts val="0"/>
              </a:spcBef>
              <a:spcAft>
                <a:spcPts val="0"/>
              </a:spcAft>
              <a:buClr>
                <a:srgbClr val="000000"/>
              </a:buClr>
              <a:buSzPts val="2400"/>
              <a:buFont typeface="Helvetica Neue Light"/>
              <a:buNone/>
              <a:defRPr/>
            </a:lvl4pPr>
            <a:lvl5pPr indent="0" lvl="4" marL="0" algn="ctr">
              <a:lnSpc>
                <a:spcPct val="100000"/>
              </a:lnSpc>
              <a:spcBef>
                <a:spcPts val="0"/>
              </a:spcBef>
              <a:spcAft>
                <a:spcPts val="0"/>
              </a:spcAft>
              <a:buClr>
                <a:srgbClr val="000000"/>
              </a:buClr>
              <a:buSzPts val="2400"/>
              <a:buFont typeface="Helvetica Neue Light"/>
              <a:buNone/>
              <a:defRPr/>
            </a:lvl5pPr>
            <a:lvl6pPr indent="0" lvl="5" marL="0" algn="ctr">
              <a:lnSpc>
                <a:spcPct val="100000"/>
              </a:lnSpc>
              <a:spcBef>
                <a:spcPts val="0"/>
              </a:spcBef>
              <a:spcAft>
                <a:spcPts val="0"/>
              </a:spcAft>
              <a:buClr>
                <a:srgbClr val="000000"/>
              </a:buClr>
              <a:buSzPts val="2400"/>
              <a:buFont typeface="Helvetica Neue Light"/>
              <a:buNone/>
              <a:defRPr/>
            </a:lvl6pPr>
            <a:lvl7pPr indent="0" lvl="6" marL="0" algn="ctr">
              <a:lnSpc>
                <a:spcPct val="100000"/>
              </a:lnSpc>
              <a:spcBef>
                <a:spcPts val="0"/>
              </a:spcBef>
              <a:spcAft>
                <a:spcPts val="0"/>
              </a:spcAft>
              <a:buClr>
                <a:srgbClr val="000000"/>
              </a:buClr>
              <a:buSzPts val="2400"/>
              <a:buFont typeface="Helvetica Neue Light"/>
              <a:buNone/>
              <a:defRPr/>
            </a:lvl7pPr>
            <a:lvl8pPr indent="0" lvl="7" marL="0" algn="ctr">
              <a:lnSpc>
                <a:spcPct val="100000"/>
              </a:lnSpc>
              <a:spcBef>
                <a:spcPts val="0"/>
              </a:spcBef>
              <a:spcAft>
                <a:spcPts val="0"/>
              </a:spcAft>
              <a:buClr>
                <a:srgbClr val="000000"/>
              </a:buClr>
              <a:buSzPts val="2400"/>
              <a:buFont typeface="Helvetica Neue Light"/>
              <a:buNone/>
              <a:defRPr/>
            </a:lvl8pPr>
            <a:lvl9pPr indent="0" lvl="8" marL="0" algn="ctr">
              <a:lnSpc>
                <a:spcPct val="100000"/>
              </a:lnSpc>
              <a:spcBef>
                <a:spcPts val="0"/>
              </a:spcBef>
              <a:spcAft>
                <a:spcPts val="0"/>
              </a:spcAft>
              <a:buClr>
                <a:srgbClr val="000000"/>
              </a:buClr>
              <a:buSzPts val="2400"/>
              <a:buFont typeface="Helvetica Neue Light"/>
              <a:buNon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568322" y="3511092"/>
            <a:ext cx="22061557" cy="7994236"/>
          </a:xfrm>
          <a:prstGeom prst="rect">
            <a:avLst/>
          </a:prstGeom>
          <a:noFill/>
          <a:ln>
            <a:noFill/>
          </a:ln>
        </p:spPr>
        <p:txBody>
          <a:bodyPr anchorCtr="0" anchor="t" bIns="45700" lIns="91425" spcFirstLastPara="1" rIns="91425" wrap="square" tIns="45700">
            <a:noAutofit/>
          </a:bodyPr>
          <a:lstStyle>
            <a:lvl1pPr indent="-800100" lvl="0" marL="457200" marR="0" rtl="0" algn="l">
              <a:lnSpc>
                <a:spcPct val="100000"/>
              </a:lnSpc>
              <a:spcBef>
                <a:spcPts val="0"/>
              </a:spcBef>
              <a:spcAft>
                <a:spcPts val="0"/>
              </a:spcAft>
              <a:buClr>
                <a:srgbClr val="464646"/>
              </a:buClr>
              <a:buSzPts val="9000"/>
              <a:buFont typeface="Barlow Condensed SemiBold"/>
              <a:buChar char="•"/>
              <a:defRPr b="1" i="0" sz="7200" u="none" cap="none" strike="noStrike">
                <a:solidFill>
                  <a:srgbClr val="464646"/>
                </a:solidFill>
                <a:latin typeface="Barlow Condensed SemiBold"/>
                <a:ea typeface="Barlow Condensed SemiBold"/>
                <a:cs typeface="Barlow Condensed SemiBold"/>
                <a:sym typeface="Barlow Condensed SemiBold"/>
              </a:defRPr>
            </a:lvl1pPr>
            <a:lvl2pPr indent="-657225" lvl="1" marL="914400" marR="0" rtl="0" algn="l">
              <a:lnSpc>
                <a:spcPct val="100000"/>
              </a:lnSpc>
              <a:spcBef>
                <a:spcPts val="0"/>
              </a:spcBef>
              <a:spcAft>
                <a:spcPts val="0"/>
              </a:spcAft>
              <a:buClr>
                <a:srgbClr val="464646"/>
              </a:buClr>
              <a:buSzPts val="6750"/>
              <a:buFont typeface="Barlow Condensed Medium"/>
              <a:buChar char="•"/>
              <a:defRPr b="0" i="0" sz="5400" u="none" cap="none" strike="noStrike">
                <a:solidFill>
                  <a:srgbClr val="464646"/>
                </a:solidFill>
                <a:latin typeface="Barlow Condensed Medium"/>
                <a:ea typeface="Barlow Condensed Medium"/>
                <a:cs typeface="Barlow Condensed Medium"/>
                <a:sym typeface="Barlow Condensed Medium"/>
              </a:defRPr>
            </a:lvl2pPr>
            <a:lvl3pPr indent="-577850" lvl="2" marL="1371600" marR="0" rtl="0" algn="l">
              <a:lnSpc>
                <a:spcPct val="100000"/>
              </a:lnSpc>
              <a:spcBef>
                <a:spcPts val="0"/>
              </a:spcBef>
              <a:spcAft>
                <a:spcPts val="0"/>
              </a:spcAft>
              <a:buClr>
                <a:srgbClr val="464646"/>
              </a:buClr>
              <a:buSzPts val="5500"/>
              <a:buFont typeface="Barlow Condensed Medium"/>
              <a:buChar char="•"/>
              <a:defRPr b="0" i="0" sz="4400" u="none" cap="none" strike="noStrike">
                <a:solidFill>
                  <a:srgbClr val="464646"/>
                </a:solidFill>
                <a:latin typeface="Barlow Condensed Medium"/>
                <a:ea typeface="Barlow Condensed Medium"/>
                <a:cs typeface="Barlow Condensed Medium"/>
                <a:sym typeface="Barlow Condensed Medium"/>
              </a:defRPr>
            </a:lvl3pPr>
            <a:lvl4pPr indent="-514350" lvl="3" marL="1828800" marR="0" rtl="0" algn="l">
              <a:lnSpc>
                <a:spcPct val="100000"/>
              </a:lnSpc>
              <a:spcBef>
                <a:spcPts val="0"/>
              </a:spcBef>
              <a:spcAft>
                <a:spcPts val="0"/>
              </a:spcAft>
              <a:buClr>
                <a:srgbClr val="464646"/>
              </a:buClr>
              <a:buSzPts val="4500"/>
              <a:buFont typeface="Arial"/>
              <a:buChar char="•"/>
              <a:defRPr b="0" i="0" sz="3600" u="none" cap="none" strike="noStrike">
                <a:solidFill>
                  <a:srgbClr val="464646"/>
                </a:solidFill>
                <a:latin typeface="Barlow Condensed Medium"/>
                <a:ea typeface="Barlow Condensed Medium"/>
                <a:cs typeface="Barlow Condensed Medium"/>
                <a:sym typeface="Barlow Condensed Medium"/>
              </a:defRPr>
            </a:lvl4pPr>
            <a:lvl5pPr indent="-450850" lvl="4" marL="2286000" marR="0" rtl="0" algn="l">
              <a:lnSpc>
                <a:spcPct val="100000"/>
              </a:lnSpc>
              <a:spcBef>
                <a:spcPts val="0"/>
              </a:spcBef>
              <a:spcAft>
                <a:spcPts val="0"/>
              </a:spcAft>
              <a:buClr>
                <a:srgbClr val="464646"/>
              </a:buClr>
              <a:buSzPts val="3500"/>
              <a:buFont typeface="Barlow Condensed Medium"/>
              <a:buChar char="•"/>
              <a:defRPr b="0" i="0" sz="2800" u="none" cap="none" strike="noStrike">
                <a:solidFill>
                  <a:srgbClr val="464646"/>
                </a:solidFill>
                <a:latin typeface="Barlow Condensed Medium"/>
                <a:ea typeface="Barlow Condensed Medium"/>
                <a:cs typeface="Barlow Condensed Medium"/>
                <a:sym typeface="Barlow Condensed Medium"/>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8" name="Google Shape;28;p4"/>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1100"/>
              <a:buFont typeface="Barlow Condensed SemiBold"/>
              <a:buNone/>
              <a:defRPr sz="11100"/>
            </a:lvl1pPr>
            <a:lvl2pPr lvl="1" algn="l">
              <a:lnSpc>
                <a:spcPct val="100000"/>
              </a:lnSpc>
              <a:spcBef>
                <a:spcPts val="0"/>
              </a:spcBef>
              <a:spcAft>
                <a:spcPts val="0"/>
              </a:spcAft>
              <a:buClr>
                <a:srgbClr val="B41600"/>
              </a:buClr>
              <a:buSzPts val="1800"/>
              <a:buNone/>
              <a:defRPr/>
            </a:lvl2pPr>
            <a:lvl3pPr lvl="2" algn="l">
              <a:lnSpc>
                <a:spcPct val="100000"/>
              </a:lnSpc>
              <a:spcBef>
                <a:spcPts val="0"/>
              </a:spcBef>
              <a:spcAft>
                <a:spcPts val="0"/>
              </a:spcAft>
              <a:buClr>
                <a:srgbClr val="B41600"/>
              </a:buClr>
              <a:buSzPts val="1800"/>
              <a:buNone/>
              <a:defRPr/>
            </a:lvl3pPr>
            <a:lvl4pPr lvl="3" algn="l">
              <a:lnSpc>
                <a:spcPct val="100000"/>
              </a:lnSpc>
              <a:spcBef>
                <a:spcPts val="0"/>
              </a:spcBef>
              <a:spcAft>
                <a:spcPts val="0"/>
              </a:spcAft>
              <a:buClr>
                <a:srgbClr val="B41600"/>
              </a:buClr>
              <a:buSzPts val="1800"/>
              <a:buNone/>
              <a:defRPr/>
            </a:lvl4pPr>
            <a:lvl5pPr lvl="4" algn="l">
              <a:lnSpc>
                <a:spcPct val="100000"/>
              </a:lnSpc>
              <a:spcBef>
                <a:spcPts val="0"/>
              </a:spcBef>
              <a:spcAft>
                <a:spcPts val="0"/>
              </a:spcAft>
              <a:buClr>
                <a:srgbClr val="B41600"/>
              </a:buClr>
              <a:buSzPts val="1800"/>
              <a:buNone/>
              <a:defRPr/>
            </a:lvl5pPr>
            <a:lvl6pPr lvl="5" algn="l">
              <a:lnSpc>
                <a:spcPct val="100000"/>
              </a:lnSpc>
              <a:spcBef>
                <a:spcPts val="0"/>
              </a:spcBef>
              <a:spcAft>
                <a:spcPts val="0"/>
              </a:spcAft>
              <a:buClr>
                <a:srgbClr val="B41600"/>
              </a:buClr>
              <a:buSzPts val="1800"/>
              <a:buNone/>
              <a:defRPr/>
            </a:lvl6pPr>
            <a:lvl7pPr lvl="6" algn="l">
              <a:lnSpc>
                <a:spcPct val="100000"/>
              </a:lnSpc>
              <a:spcBef>
                <a:spcPts val="0"/>
              </a:spcBef>
              <a:spcAft>
                <a:spcPts val="0"/>
              </a:spcAft>
              <a:buClr>
                <a:srgbClr val="B41600"/>
              </a:buClr>
              <a:buSzPts val="1800"/>
              <a:buNone/>
              <a:defRPr/>
            </a:lvl7pPr>
            <a:lvl8pPr lvl="7" algn="l">
              <a:lnSpc>
                <a:spcPct val="100000"/>
              </a:lnSpc>
              <a:spcBef>
                <a:spcPts val="0"/>
              </a:spcBef>
              <a:spcAft>
                <a:spcPts val="0"/>
              </a:spcAft>
              <a:buClr>
                <a:srgbClr val="B41600"/>
              </a:buClr>
              <a:buSzPts val="1800"/>
              <a:buNone/>
              <a:defRPr/>
            </a:lvl8pPr>
            <a:lvl9pPr lvl="8" algn="l">
              <a:lnSpc>
                <a:spcPct val="100000"/>
              </a:lnSpc>
              <a:spcBef>
                <a:spcPts val="0"/>
              </a:spcBef>
              <a:spcAft>
                <a:spcPts val="0"/>
              </a:spcAft>
              <a:buClr>
                <a:srgbClr val="B41600"/>
              </a:buClr>
              <a:buSzPts val="1800"/>
              <a:buNone/>
              <a:defRPr/>
            </a:lvl9pPr>
          </a:lstStyle>
          <a:p/>
        </p:txBody>
      </p:sp>
      <p:sp>
        <p:nvSpPr>
          <p:cNvPr id="29" name="Google Shape;29;p4"/>
          <p:cNvSpPr txBox="1"/>
          <p:nvPr>
            <p:ph idx="2" type="body"/>
          </p:nvPr>
        </p:nvSpPr>
        <p:spPr>
          <a:xfrm>
            <a:off x="566804" y="2018591"/>
            <a:ext cx="22063075" cy="1468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C00000"/>
              </a:buClr>
              <a:buSzPts val="12000"/>
              <a:buFont typeface="Barlow Condensed SemiBold"/>
              <a:buNone/>
              <a:defRPr b="1" i="0" sz="9600" u="none" cap="none" strike="noStrike">
                <a:solidFill>
                  <a:srgbClr val="C00000"/>
                </a:solidFill>
                <a:latin typeface="Barlow Condensed SemiBold"/>
                <a:ea typeface="Barlow Condensed SemiBold"/>
                <a:cs typeface="Barlow Condensed SemiBold"/>
                <a:sym typeface="Barlow Condensed SemiBold"/>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0" name="Shape 30"/>
        <p:cNvGrpSpPr/>
        <p:nvPr/>
      </p:nvGrpSpPr>
      <p:grpSpPr>
        <a:xfrm>
          <a:off x="0" y="0"/>
          <a:ext cx="0" cy="0"/>
          <a:chOff x="0" y="0"/>
          <a:chExt cx="0" cy="0"/>
        </a:xfrm>
      </p:grpSpPr>
      <p:sp>
        <p:nvSpPr>
          <p:cNvPr id="31" name="Google Shape;31;p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a:lvl1pPr>
            <a:lvl2pPr indent="0" lvl="1" marL="0" algn="ctr">
              <a:lnSpc>
                <a:spcPct val="100000"/>
              </a:lnSpc>
              <a:spcBef>
                <a:spcPts val="0"/>
              </a:spcBef>
              <a:spcAft>
                <a:spcPts val="0"/>
              </a:spcAft>
              <a:buClr>
                <a:srgbClr val="000000"/>
              </a:buClr>
              <a:buSzPts val="2400"/>
              <a:buFont typeface="Helvetica Neue Light"/>
              <a:buNone/>
              <a:defRPr/>
            </a:lvl2pPr>
            <a:lvl3pPr indent="0" lvl="2" marL="0" algn="ctr">
              <a:lnSpc>
                <a:spcPct val="100000"/>
              </a:lnSpc>
              <a:spcBef>
                <a:spcPts val="0"/>
              </a:spcBef>
              <a:spcAft>
                <a:spcPts val="0"/>
              </a:spcAft>
              <a:buClr>
                <a:srgbClr val="000000"/>
              </a:buClr>
              <a:buSzPts val="2400"/>
              <a:buFont typeface="Helvetica Neue Light"/>
              <a:buNone/>
              <a:defRPr/>
            </a:lvl3pPr>
            <a:lvl4pPr indent="0" lvl="3" marL="0" algn="ctr">
              <a:lnSpc>
                <a:spcPct val="100000"/>
              </a:lnSpc>
              <a:spcBef>
                <a:spcPts val="0"/>
              </a:spcBef>
              <a:spcAft>
                <a:spcPts val="0"/>
              </a:spcAft>
              <a:buClr>
                <a:srgbClr val="000000"/>
              </a:buClr>
              <a:buSzPts val="2400"/>
              <a:buFont typeface="Helvetica Neue Light"/>
              <a:buNone/>
              <a:defRPr/>
            </a:lvl4pPr>
            <a:lvl5pPr indent="0" lvl="4" marL="0" algn="ctr">
              <a:lnSpc>
                <a:spcPct val="100000"/>
              </a:lnSpc>
              <a:spcBef>
                <a:spcPts val="0"/>
              </a:spcBef>
              <a:spcAft>
                <a:spcPts val="0"/>
              </a:spcAft>
              <a:buClr>
                <a:srgbClr val="000000"/>
              </a:buClr>
              <a:buSzPts val="2400"/>
              <a:buFont typeface="Helvetica Neue Light"/>
              <a:buNone/>
              <a:defRPr/>
            </a:lvl5pPr>
            <a:lvl6pPr indent="0" lvl="5" marL="0" algn="ctr">
              <a:lnSpc>
                <a:spcPct val="100000"/>
              </a:lnSpc>
              <a:spcBef>
                <a:spcPts val="0"/>
              </a:spcBef>
              <a:spcAft>
                <a:spcPts val="0"/>
              </a:spcAft>
              <a:buClr>
                <a:srgbClr val="000000"/>
              </a:buClr>
              <a:buSzPts val="2400"/>
              <a:buFont typeface="Helvetica Neue Light"/>
              <a:buNone/>
              <a:defRPr/>
            </a:lvl6pPr>
            <a:lvl7pPr indent="0" lvl="6" marL="0" algn="ctr">
              <a:lnSpc>
                <a:spcPct val="100000"/>
              </a:lnSpc>
              <a:spcBef>
                <a:spcPts val="0"/>
              </a:spcBef>
              <a:spcAft>
                <a:spcPts val="0"/>
              </a:spcAft>
              <a:buClr>
                <a:srgbClr val="000000"/>
              </a:buClr>
              <a:buSzPts val="2400"/>
              <a:buFont typeface="Helvetica Neue Light"/>
              <a:buNone/>
              <a:defRPr/>
            </a:lvl7pPr>
            <a:lvl8pPr indent="0" lvl="7" marL="0" algn="ctr">
              <a:lnSpc>
                <a:spcPct val="100000"/>
              </a:lnSpc>
              <a:spcBef>
                <a:spcPts val="0"/>
              </a:spcBef>
              <a:spcAft>
                <a:spcPts val="0"/>
              </a:spcAft>
              <a:buClr>
                <a:srgbClr val="000000"/>
              </a:buClr>
              <a:buSzPts val="2400"/>
              <a:buFont typeface="Helvetica Neue Light"/>
              <a:buNone/>
              <a:defRPr/>
            </a:lvl8pPr>
            <a:lvl9pPr indent="0" lvl="8" marL="0" algn="ctr">
              <a:lnSpc>
                <a:spcPct val="100000"/>
              </a:lnSpc>
              <a:spcBef>
                <a:spcPts val="0"/>
              </a:spcBef>
              <a:spcAft>
                <a:spcPts val="0"/>
              </a:spcAft>
              <a:buClr>
                <a:srgbClr val="000000"/>
              </a:buClr>
              <a:buSzPts val="2400"/>
              <a:buFont typeface="Helvetica Neue Light"/>
              <a:buNone/>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5"/>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1100"/>
              <a:buFont typeface="Barlow Condensed SemiBold"/>
              <a:buNone/>
              <a:defRPr sz="11100"/>
            </a:lvl1pPr>
            <a:lvl2pPr lvl="1" algn="l">
              <a:lnSpc>
                <a:spcPct val="100000"/>
              </a:lnSpc>
              <a:spcBef>
                <a:spcPts val="0"/>
              </a:spcBef>
              <a:spcAft>
                <a:spcPts val="0"/>
              </a:spcAft>
              <a:buClr>
                <a:srgbClr val="B41600"/>
              </a:buClr>
              <a:buSzPts val="1800"/>
              <a:buNone/>
              <a:defRPr/>
            </a:lvl2pPr>
            <a:lvl3pPr lvl="2" algn="l">
              <a:lnSpc>
                <a:spcPct val="100000"/>
              </a:lnSpc>
              <a:spcBef>
                <a:spcPts val="0"/>
              </a:spcBef>
              <a:spcAft>
                <a:spcPts val="0"/>
              </a:spcAft>
              <a:buClr>
                <a:srgbClr val="B41600"/>
              </a:buClr>
              <a:buSzPts val="1800"/>
              <a:buNone/>
              <a:defRPr/>
            </a:lvl3pPr>
            <a:lvl4pPr lvl="3" algn="l">
              <a:lnSpc>
                <a:spcPct val="100000"/>
              </a:lnSpc>
              <a:spcBef>
                <a:spcPts val="0"/>
              </a:spcBef>
              <a:spcAft>
                <a:spcPts val="0"/>
              </a:spcAft>
              <a:buClr>
                <a:srgbClr val="B41600"/>
              </a:buClr>
              <a:buSzPts val="1800"/>
              <a:buNone/>
              <a:defRPr/>
            </a:lvl4pPr>
            <a:lvl5pPr lvl="4" algn="l">
              <a:lnSpc>
                <a:spcPct val="100000"/>
              </a:lnSpc>
              <a:spcBef>
                <a:spcPts val="0"/>
              </a:spcBef>
              <a:spcAft>
                <a:spcPts val="0"/>
              </a:spcAft>
              <a:buClr>
                <a:srgbClr val="B41600"/>
              </a:buClr>
              <a:buSzPts val="1800"/>
              <a:buNone/>
              <a:defRPr/>
            </a:lvl5pPr>
            <a:lvl6pPr lvl="5" algn="l">
              <a:lnSpc>
                <a:spcPct val="100000"/>
              </a:lnSpc>
              <a:spcBef>
                <a:spcPts val="0"/>
              </a:spcBef>
              <a:spcAft>
                <a:spcPts val="0"/>
              </a:spcAft>
              <a:buClr>
                <a:srgbClr val="B41600"/>
              </a:buClr>
              <a:buSzPts val="1800"/>
              <a:buNone/>
              <a:defRPr/>
            </a:lvl6pPr>
            <a:lvl7pPr lvl="6" algn="l">
              <a:lnSpc>
                <a:spcPct val="100000"/>
              </a:lnSpc>
              <a:spcBef>
                <a:spcPts val="0"/>
              </a:spcBef>
              <a:spcAft>
                <a:spcPts val="0"/>
              </a:spcAft>
              <a:buClr>
                <a:srgbClr val="B41600"/>
              </a:buClr>
              <a:buSzPts val="1800"/>
              <a:buNone/>
              <a:defRPr/>
            </a:lvl7pPr>
            <a:lvl8pPr lvl="7" algn="l">
              <a:lnSpc>
                <a:spcPct val="100000"/>
              </a:lnSpc>
              <a:spcBef>
                <a:spcPts val="0"/>
              </a:spcBef>
              <a:spcAft>
                <a:spcPts val="0"/>
              </a:spcAft>
              <a:buClr>
                <a:srgbClr val="B41600"/>
              </a:buClr>
              <a:buSzPts val="1800"/>
              <a:buNone/>
              <a:defRPr/>
            </a:lvl8pPr>
            <a:lvl9pPr lvl="8" algn="l">
              <a:lnSpc>
                <a:spcPct val="100000"/>
              </a:lnSpc>
              <a:spcBef>
                <a:spcPts val="0"/>
              </a:spcBef>
              <a:spcAft>
                <a:spcPts val="0"/>
              </a:spcAft>
              <a:buClr>
                <a:srgbClr val="B41600"/>
              </a:buClr>
              <a:buSzPts val="1800"/>
              <a:buNone/>
              <a:defRPr/>
            </a:lvl9pPr>
          </a:lstStyle>
          <a:p/>
        </p:txBody>
      </p:sp>
      <p:sp>
        <p:nvSpPr>
          <p:cNvPr id="33" name="Google Shape;33;p5"/>
          <p:cNvSpPr txBox="1"/>
          <p:nvPr>
            <p:ph idx="1" type="body"/>
          </p:nvPr>
        </p:nvSpPr>
        <p:spPr>
          <a:xfrm>
            <a:off x="566804" y="2018591"/>
            <a:ext cx="22063075" cy="1468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C00000"/>
              </a:buClr>
              <a:buSzPts val="12000"/>
              <a:buFont typeface="Barlow Condensed SemiBold"/>
              <a:buNone/>
              <a:defRPr b="1" i="0" sz="9600" u="none" cap="none" strike="noStrike">
                <a:solidFill>
                  <a:srgbClr val="C00000"/>
                </a:solidFill>
                <a:latin typeface="Barlow Condensed SemiBold"/>
                <a:ea typeface="Barlow Condensed SemiBold"/>
                <a:cs typeface="Barlow Condensed SemiBold"/>
                <a:sym typeface="Barlow Condensed SemiBold"/>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4" name="Google Shape;34;p5"/>
          <p:cNvSpPr txBox="1"/>
          <p:nvPr>
            <p:ph idx="2" type="body"/>
          </p:nvPr>
        </p:nvSpPr>
        <p:spPr>
          <a:xfrm>
            <a:off x="566803" y="3510506"/>
            <a:ext cx="22063075" cy="86895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464646"/>
              </a:buClr>
              <a:buSzPts val="7500"/>
              <a:buFont typeface="Barlow Condensed Light"/>
              <a:buNone/>
              <a:defRPr b="0" i="0" sz="6000" u="none" cap="none" strike="noStrike">
                <a:solidFill>
                  <a:srgbClr val="464646"/>
                </a:solidFill>
                <a:latin typeface="Barlow Condensed Light"/>
                <a:ea typeface="Barlow Condensed Light"/>
                <a:cs typeface="Barlow Condensed Light"/>
                <a:sym typeface="Barlow Condensed Light"/>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5" name="Shape 35"/>
        <p:cNvGrpSpPr/>
        <p:nvPr/>
      </p:nvGrpSpPr>
      <p:grpSpPr>
        <a:xfrm>
          <a:off x="0" y="0"/>
          <a:ext cx="0" cy="0"/>
          <a:chOff x="0" y="0"/>
          <a:chExt cx="0" cy="0"/>
        </a:xfrm>
      </p:grpSpPr>
      <p:sp>
        <p:nvSpPr>
          <p:cNvPr id="36" name="Google Shape;36;p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a:lvl1pPr>
            <a:lvl2pPr indent="0" lvl="1" marL="0" algn="ctr">
              <a:lnSpc>
                <a:spcPct val="100000"/>
              </a:lnSpc>
              <a:spcBef>
                <a:spcPts val="0"/>
              </a:spcBef>
              <a:spcAft>
                <a:spcPts val="0"/>
              </a:spcAft>
              <a:buClr>
                <a:srgbClr val="000000"/>
              </a:buClr>
              <a:buSzPts val="2400"/>
              <a:buFont typeface="Helvetica Neue Light"/>
              <a:buNone/>
              <a:defRPr/>
            </a:lvl2pPr>
            <a:lvl3pPr indent="0" lvl="2" marL="0" algn="ctr">
              <a:lnSpc>
                <a:spcPct val="100000"/>
              </a:lnSpc>
              <a:spcBef>
                <a:spcPts val="0"/>
              </a:spcBef>
              <a:spcAft>
                <a:spcPts val="0"/>
              </a:spcAft>
              <a:buClr>
                <a:srgbClr val="000000"/>
              </a:buClr>
              <a:buSzPts val="2400"/>
              <a:buFont typeface="Helvetica Neue Light"/>
              <a:buNone/>
              <a:defRPr/>
            </a:lvl3pPr>
            <a:lvl4pPr indent="0" lvl="3" marL="0" algn="ctr">
              <a:lnSpc>
                <a:spcPct val="100000"/>
              </a:lnSpc>
              <a:spcBef>
                <a:spcPts val="0"/>
              </a:spcBef>
              <a:spcAft>
                <a:spcPts val="0"/>
              </a:spcAft>
              <a:buClr>
                <a:srgbClr val="000000"/>
              </a:buClr>
              <a:buSzPts val="2400"/>
              <a:buFont typeface="Helvetica Neue Light"/>
              <a:buNone/>
              <a:defRPr/>
            </a:lvl4pPr>
            <a:lvl5pPr indent="0" lvl="4" marL="0" algn="ctr">
              <a:lnSpc>
                <a:spcPct val="100000"/>
              </a:lnSpc>
              <a:spcBef>
                <a:spcPts val="0"/>
              </a:spcBef>
              <a:spcAft>
                <a:spcPts val="0"/>
              </a:spcAft>
              <a:buClr>
                <a:srgbClr val="000000"/>
              </a:buClr>
              <a:buSzPts val="2400"/>
              <a:buFont typeface="Helvetica Neue Light"/>
              <a:buNone/>
              <a:defRPr/>
            </a:lvl5pPr>
            <a:lvl6pPr indent="0" lvl="5" marL="0" algn="ctr">
              <a:lnSpc>
                <a:spcPct val="100000"/>
              </a:lnSpc>
              <a:spcBef>
                <a:spcPts val="0"/>
              </a:spcBef>
              <a:spcAft>
                <a:spcPts val="0"/>
              </a:spcAft>
              <a:buClr>
                <a:srgbClr val="000000"/>
              </a:buClr>
              <a:buSzPts val="2400"/>
              <a:buFont typeface="Helvetica Neue Light"/>
              <a:buNone/>
              <a:defRPr/>
            </a:lvl6pPr>
            <a:lvl7pPr indent="0" lvl="6" marL="0" algn="ctr">
              <a:lnSpc>
                <a:spcPct val="100000"/>
              </a:lnSpc>
              <a:spcBef>
                <a:spcPts val="0"/>
              </a:spcBef>
              <a:spcAft>
                <a:spcPts val="0"/>
              </a:spcAft>
              <a:buClr>
                <a:srgbClr val="000000"/>
              </a:buClr>
              <a:buSzPts val="2400"/>
              <a:buFont typeface="Helvetica Neue Light"/>
              <a:buNone/>
              <a:defRPr/>
            </a:lvl7pPr>
            <a:lvl8pPr indent="0" lvl="7" marL="0" algn="ctr">
              <a:lnSpc>
                <a:spcPct val="100000"/>
              </a:lnSpc>
              <a:spcBef>
                <a:spcPts val="0"/>
              </a:spcBef>
              <a:spcAft>
                <a:spcPts val="0"/>
              </a:spcAft>
              <a:buClr>
                <a:srgbClr val="000000"/>
              </a:buClr>
              <a:buSzPts val="2400"/>
              <a:buFont typeface="Helvetica Neue Light"/>
              <a:buNone/>
              <a:defRPr/>
            </a:lvl8pPr>
            <a:lvl9pPr indent="0" lvl="8" marL="0" algn="ctr">
              <a:lnSpc>
                <a:spcPct val="100000"/>
              </a:lnSpc>
              <a:spcBef>
                <a:spcPts val="0"/>
              </a:spcBef>
              <a:spcAft>
                <a:spcPts val="0"/>
              </a:spcAft>
              <a:buClr>
                <a:srgbClr val="000000"/>
              </a:buClr>
              <a:buSzPts val="2400"/>
              <a:buFont typeface="Helvetica Neue Light"/>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6"/>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1100"/>
              <a:buFont typeface="Barlow Condensed SemiBold"/>
              <a:buNone/>
              <a:defRPr sz="11100"/>
            </a:lvl1pPr>
            <a:lvl2pPr lvl="1" algn="l">
              <a:lnSpc>
                <a:spcPct val="100000"/>
              </a:lnSpc>
              <a:spcBef>
                <a:spcPts val="0"/>
              </a:spcBef>
              <a:spcAft>
                <a:spcPts val="0"/>
              </a:spcAft>
              <a:buClr>
                <a:srgbClr val="B41600"/>
              </a:buClr>
              <a:buSzPts val="1800"/>
              <a:buNone/>
              <a:defRPr/>
            </a:lvl2pPr>
            <a:lvl3pPr lvl="2" algn="l">
              <a:lnSpc>
                <a:spcPct val="100000"/>
              </a:lnSpc>
              <a:spcBef>
                <a:spcPts val="0"/>
              </a:spcBef>
              <a:spcAft>
                <a:spcPts val="0"/>
              </a:spcAft>
              <a:buClr>
                <a:srgbClr val="B41600"/>
              </a:buClr>
              <a:buSzPts val="1800"/>
              <a:buNone/>
              <a:defRPr/>
            </a:lvl3pPr>
            <a:lvl4pPr lvl="3" algn="l">
              <a:lnSpc>
                <a:spcPct val="100000"/>
              </a:lnSpc>
              <a:spcBef>
                <a:spcPts val="0"/>
              </a:spcBef>
              <a:spcAft>
                <a:spcPts val="0"/>
              </a:spcAft>
              <a:buClr>
                <a:srgbClr val="B41600"/>
              </a:buClr>
              <a:buSzPts val="1800"/>
              <a:buNone/>
              <a:defRPr/>
            </a:lvl4pPr>
            <a:lvl5pPr lvl="4" algn="l">
              <a:lnSpc>
                <a:spcPct val="100000"/>
              </a:lnSpc>
              <a:spcBef>
                <a:spcPts val="0"/>
              </a:spcBef>
              <a:spcAft>
                <a:spcPts val="0"/>
              </a:spcAft>
              <a:buClr>
                <a:srgbClr val="B41600"/>
              </a:buClr>
              <a:buSzPts val="1800"/>
              <a:buNone/>
              <a:defRPr/>
            </a:lvl5pPr>
            <a:lvl6pPr lvl="5" algn="l">
              <a:lnSpc>
                <a:spcPct val="100000"/>
              </a:lnSpc>
              <a:spcBef>
                <a:spcPts val="0"/>
              </a:spcBef>
              <a:spcAft>
                <a:spcPts val="0"/>
              </a:spcAft>
              <a:buClr>
                <a:srgbClr val="B41600"/>
              </a:buClr>
              <a:buSzPts val="1800"/>
              <a:buNone/>
              <a:defRPr/>
            </a:lvl6pPr>
            <a:lvl7pPr lvl="6" algn="l">
              <a:lnSpc>
                <a:spcPct val="100000"/>
              </a:lnSpc>
              <a:spcBef>
                <a:spcPts val="0"/>
              </a:spcBef>
              <a:spcAft>
                <a:spcPts val="0"/>
              </a:spcAft>
              <a:buClr>
                <a:srgbClr val="B41600"/>
              </a:buClr>
              <a:buSzPts val="1800"/>
              <a:buNone/>
              <a:defRPr/>
            </a:lvl7pPr>
            <a:lvl8pPr lvl="7" algn="l">
              <a:lnSpc>
                <a:spcPct val="100000"/>
              </a:lnSpc>
              <a:spcBef>
                <a:spcPts val="0"/>
              </a:spcBef>
              <a:spcAft>
                <a:spcPts val="0"/>
              </a:spcAft>
              <a:buClr>
                <a:srgbClr val="B41600"/>
              </a:buClr>
              <a:buSzPts val="1800"/>
              <a:buNone/>
              <a:defRPr/>
            </a:lvl8pPr>
            <a:lvl9pPr lvl="8" algn="l">
              <a:lnSpc>
                <a:spcPct val="100000"/>
              </a:lnSpc>
              <a:spcBef>
                <a:spcPts val="0"/>
              </a:spcBef>
              <a:spcAft>
                <a:spcPts val="0"/>
              </a:spcAft>
              <a:buClr>
                <a:srgbClr val="B41600"/>
              </a:buClr>
              <a:buSzPts val="1800"/>
              <a:buNone/>
              <a:defRPr/>
            </a:lvl9pPr>
          </a:lstStyle>
          <a:p/>
        </p:txBody>
      </p:sp>
      <p:sp>
        <p:nvSpPr>
          <p:cNvPr id="38" name="Google Shape;38;p6"/>
          <p:cNvSpPr txBox="1"/>
          <p:nvPr>
            <p:ph idx="1" type="body"/>
          </p:nvPr>
        </p:nvSpPr>
        <p:spPr>
          <a:xfrm>
            <a:off x="566803" y="2513242"/>
            <a:ext cx="22063075" cy="86895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464646"/>
              </a:buClr>
              <a:buSzPts val="7500"/>
              <a:buFont typeface="Barlow Condensed Light"/>
              <a:buNone/>
              <a:defRPr b="0" i="0" sz="6000" u="none" cap="none" strike="noStrike">
                <a:solidFill>
                  <a:srgbClr val="464646"/>
                </a:solidFill>
                <a:latin typeface="Barlow Condensed Light"/>
                <a:ea typeface="Barlow Condensed Light"/>
                <a:cs typeface="Barlow Condensed Light"/>
                <a:sym typeface="Barlow Condensed Light"/>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Logo&#10;&#10;Description automatically generated" id="6" name="Google Shape;6;p1"/>
          <p:cNvPicPr preferRelativeResize="0"/>
          <p:nvPr/>
        </p:nvPicPr>
        <p:blipFill rotWithShape="1">
          <a:blip r:embed="rId1">
            <a:alphaModFix amt="24000"/>
          </a:blip>
          <a:srcRect b="0" l="0" r="0" t="0"/>
          <a:stretch/>
        </p:blipFill>
        <p:spPr>
          <a:xfrm>
            <a:off x="-92610" y="-159025"/>
            <a:ext cx="24613534" cy="13914782"/>
          </a:xfrm>
          <a:prstGeom prst="rect">
            <a:avLst/>
          </a:prstGeom>
          <a:noFill/>
          <a:ln>
            <a:noFill/>
          </a:ln>
        </p:spPr>
      </p:pic>
      <p:sp>
        <p:nvSpPr>
          <p:cNvPr id="7" name="Google Shape;7;p1"/>
          <p:cNvSpPr/>
          <p:nvPr/>
        </p:nvSpPr>
        <p:spPr>
          <a:xfrm>
            <a:off x="-25400" y="13118504"/>
            <a:ext cx="24434800" cy="597496"/>
          </a:xfrm>
          <a:prstGeom prst="rect">
            <a:avLst/>
          </a:prstGeom>
          <a:solidFill>
            <a:srgbClr val="B416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400"/>
              <a:buFont typeface="Helvetica Neue"/>
              <a:buNone/>
            </a:pPr>
            <a:r>
              <a:t/>
            </a:r>
            <a:endParaRPr b="1" i="0" sz="14400" u="none" cap="none" strike="noStrike">
              <a:solidFill>
                <a:srgbClr val="FFFFFF"/>
              </a:solidFill>
              <a:latin typeface="Oswald"/>
              <a:ea typeface="Oswald"/>
              <a:cs typeface="Oswald"/>
              <a:sym typeface="Oswald"/>
            </a:endParaRPr>
          </a:p>
        </p:txBody>
      </p:sp>
      <p:sp>
        <p:nvSpPr>
          <p:cNvPr id="8" name="Google Shape;8;p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9" name="Google Shape;9;p1"/>
          <p:cNvSpPr/>
          <p:nvPr/>
        </p:nvSpPr>
        <p:spPr>
          <a:xfrm>
            <a:off x="-1066800" y="-1113424"/>
            <a:ext cx="26517600" cy="3291840"/>
          </a:xfrm>
          <a:custGeom>
            <a:rect b="b" l="l" r="r" t="t"/>
            <a:pathLst>
              <a:path extrusionOk="0" h="4114800" w="26517600">
                <a:moveTo>
                  <a:pt x="26517600" y="3276600"/>
                </a:moveTo>
                <a:lnTo>
                  <a:pt x="26517600" y="3352800"/>
                </a:lnTo>
                <a:lnTo>
                  <a:pt x="0" y="4114800"/>
                </a:lnTo>
                <a:lnTo>
                  <a:pt x="0" y="1295400"/>
                </a:lnTo>
                <a:lnTo>
                  <a:pt x="26517600" y="1295400"/>
                </a:lnTo>
                <a:lnTo>
                  <a:pt x="26517600" y="0"/>
                </a:lnTo>
                <a:lnTo>
                  <a:pt x="26517600" y="3429000"/>
                </a:lnTo>
              </a:path>
            </a:pathLst>
          </a:custGeom>
          <a:gradFill>
            <a:gsLst>
              <a:gs pos="0">
                <a:srgbClr val="7F0000"/>
              </a:gs>
              <a:gs pos="100000">
                <a:srgbClr val="C00000"/>
              </a:gs>
            </a:gsLst>
            <a:lin ang="2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Oswald"/>
              <a:buNone/>
            </a:pPr>
            <a:r>
              <a:t/>
            </a:r>
            <a:endParaRPr b="1" i="0" sz="1800" u="none" cap="none" strike="noStrike">
              <a:solidFill>
                <a:srgbClr val="000000"/>
              </a:solidFill>
              <a:latin typeface="Oswald"/>
              <a:ea typeface="Oswald"/>
              <a:cs typeface="Oswald"/>
              <a:sym typeface="Oswald"/>
            </a:endParaRPr>
          </a:p>
        </p:txBody>
      </p:sp>
      <p:pic>
        <p:nvPicPr>
          <p:cNvPr id="10" name="Google Shape;10;p1"/>
          <p:cNvPicPr preferRelativeResize="0"/>
          <p:nvPr/>
        </p:nvPicPr>
        <p:blipFill rotWithShape="1">
          <a:blip r:embed="rId2">
            <a:alphaModFix/>
          </a:blip>
          <a:srcRect b="0" l="0" r="0" t="0"/>
          <a:stretch/>
        </p:blipFill>
        <p:spPr>
          <a:xfrm>
            <a:off x="22085099" y="26688"/>
            <a:ext cx="2151728" cy="2151728"/>
          </a:xfrm>
          <a:prstGeom prst="rect">
            <a:avLst/>
          </a:prstGeom>
          <a:noFill/>
          <a:ln>
            <a:noFill/>
          </a:ln>
        </p:spPr>
      </p:pic>
      <p:sp>
        <p:nvSpPr>
          <p:cNvPr id="11" name="Google Shape;11;p1"/>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11100"/>
              <a:buFont typeface="Barlow Condensed SemiBold"/>
              <a:buNone/>
              <a:defRPr b="1" i="0" sz="11100" u="none" cap="none" strike="noStrike">
                <a:solidFill>
                  <a:schemeClr val="lt1"/>
                </a:solidFill>
                <a:latin typeface="Barlow Condensed SemiBold"/>
                <a:ea typeface="Barlow Condensed SemiBold"/>
                <a:cs typeface="Barlow Condensed SemiBold"/>
                <a:sym typeface="Barlow Condensed SemiBold"/>
              </a:defRPr>
            </a:lvl1pPr>
            <a:lvl2pPr lvl="1"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2pPr>
            <a:lvl3pPr lvl="2"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3pPr>
            <a:lvl4pPr lvl="3"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4pPr>
            <a:lvl5pPr lvl="4"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5pPr>
            <a:lvl6pPr lvl="5"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6pPr>
            <a:lvl7pPr lvl="6"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7pPr>
            <a:lvl8pPr lvl="7"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8pPr>
            <a:lvl9pPr lvl="8" marR="0" rtl="0" algn="l">
              <a:lnSpc>
                <a:spcPct val="100000"/>
              </a:lnSpc>
              <a:spcBef>
                <a:spcPts val="0"/>
              </a:spcBef>
              <a:spcAft>
                <a:spcPts val="0"/>
              </a:spcAft>
              <a:buClr>
                <a:srgbClr val="B41600"/>
              </a:buClr>
              <a:buSzPts val="9600"/>
              <a:buFont typeface="Franklin Gothic"/>
              <a:buNone/>
              <a:defRPr b="0" i="0" sz="9600" u="none" cap="none" strike="noStrike">
                <a:solidFill>
                  <a:srgbClr val="B41600"/>
                </a:solidFill>
                <a:latin typeface="Franklin Gothic"/>
                <a:ea typeface="Franklin Gothic"/>
                <a:cs typeface="Franklin Gothic"/>
                <a:sym typeface="Franklin Gothic"/>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mailto:Neil.Scott@alsde.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descr="Shape, arrow, circle&#10;&#10;Description automatically generated" id="43" name="Google Shape;43;p7"/>
          <p:cNvPicPr preferRelativeResize="0"/>
          <p:nvPr/>
        </p:nvPicPr>
        <p:blipFill rotWithShape="1">
          <a:blip r:embed="rId3">
            <a:alphaModFix amt="82000"/>
          </a:blip>
          <a:srcRect b="0" l="0" r="0" t="0"/>
          <a:stretch/>
        </p:blipFill>
        <p:spPr>
          <a:xfrm>
            <a:off x="-189027" y="-27343"/>
            <a:ext cx="24636822" cy="13913463"/>
          </a:xfrm>
          <a:prstGeom prst="rect">
            <a:avLst/>
          </a:prstGeom>
          <a:gradFill>
            <a:gsLst>
              <a:gs pos="0">
                <a:srgbClr val="000000"/>
              </a:gs>
              <a:gs pos="100000">
                <a:schemeClr val="lt1"/>
              </a:gs>
            </a:gsLst>
            <a:lin ang="18900000" scaled="0"/>
          </a:gradFill>
          <a:ln>
            <a:noFill/>
          </a:ln>
        </p:spPr>
      </p:pic>
      <p:pic>
        <p:nvPicPr>
          <p:cNvPr id="44" name="Google Shape;44;p7"/>
          <p:cNvPicPr preferRelativeResize="0"/>
          <p:nvPr/>
        </p:nvPicPr>
        <p:blipFill rotWithShape="1">
          <a:blip r:embed="rId4">
            <a:alphaModFix/>
          </a:blip>
          <a:srcRect b="0" l="0" r="0" t="0"/>
          <a:stretch/>
        </p:blipFill>
        <p:spPr>
          <a:xfrm>
            <a:off x="13184822" y="11828833"/>
            <a:ext cx="7717148" cy="1178007"/>
          </a:xfrm>
          <a:prstGeom prst="rect">
            <a:avLst/>
          </a:prstGeom>
          <a:noFill/>
          <a:ln>
            <a:noFill/>
          </a:ln>
        </p:spPr>
      </p:pic>
      <p:pic>
        <p:nvPicPr>
          <p:cNvPr id="45" name="Google Shape;45;p7"/>
          <p:cNvPicPr preferRelativeResize="0"/>
          <p:nvPr/>
        </p:nvPicPr>
        <p:blipFill rotWithShape="1">
          <a:blip r:embed="rId5">
            <a:alphaModFix/>
          </a:blip>
          <a:srcRect b="0" l="0" r="0" t="0"/>
          <a:stretch/>
        </p:blipFill>
        <p:spPr>
          <a:xfrm>
            <a:off x="21141595" y="11284906"/>
            <a:ext cx="1902680" cy="1902680"/>
          </a:xfrm>
          <a:prstGeom prst="rect">
            <a:avLst/>
          </a:prstGeom>
          <a:noFill/>
          <a:ln>
            <a:noFill/>
          </a:ln>
        </p:spPr>
      </p:pic>
      <p:cxnSp>
        <p:nvCxnSpPr>
          <p:cNvPr id="46" name="Google Shape;46;p7"/>
          <p:cNvCxnSpPr/>
          <p:nvPr/>
        </p:nvCxnSpPr>
        <p:spPr>
          <a:xfrm>
            <a:off x="1339725" y="9093350"/>
            <a:ext cx="21704550" cy="1"/>
          </a:xfrm>
          <a:prstGeom prst="straightConnector1">
            <a:avLst/>
          </a:prstGeom>
          <a:noFill/>
          <a:ln cap="flat" cmpd="sng" w="38100">
            <a:solidFill>
              <a:schemeClr val="lt1"/>
            </a:solidFill>
            <a:prstDash val="solid"/>
            <a:miter lim="400000"/>
            <a:headEnd len="sm" w="sm" type="none"/>
            <a:tailEnd len="sm" w="sm" type="none"/>
          </a:ln>
        </p:spPr>
      </p:cxnSp>
      <p:cxnSp>
        <p:nvCxnSpPr>
          <p:cNvPr id="47" name="Google Shape;47;p7"/>
          <p:cNvCxnSpPr/>
          <p:nvPr/>
        </p:nvCxnSpPr>
        <p:spPr>
          <a:xfrm>
            <a:off x="1339725" y="4071963"/>
            <a:ext cx="21704550" cy="1"/>
          </a:xfrm>
          <a:prstGeom prst="straightConnector1">
            <a:avLst/>
          </a:prstGeom>
          <a:noFill/>
          <a:ln cap="flat" cmpd="sng" w="38100">
            <a:solidFill>
              <a:schemeClr val="lt1"/>
            </a:solidFill>
            <a:prstDash val="solid"/>
            <a:miter lim="400000"/>
            <a:headEnd len="sm" w="sm" type="none"/>
            <a:tailEnd len="sm" w="sm" type="none"/>
          </a:ln>
        </p:spPr>
      </p:cxnSp>
      <p:sp>
        <p:nvSpPr>
          <p:cNvPr id="48" name="Google Shape;48;p7"/>
          <p:cNvSpPr txBox="1"/>
          <p:nvPr/>
        </p:nvSpPr>
        <p:spPr>
          <a:xfrm>
            <a:off x="1700407" y="4829723"/>
            <a:ext cx="21343868" cy="3848498"/>
          </a:xfrm>
          <a:prstGeom prst="rect">
            <a:avLst/>
          </a:prstGeom>
          <a:noFill/>
          <a:ln>
            <a:noFill/>
          </a:ln>
        </p:spPr>
        <p:txBody>
          <a:bodyPr anchorCtr="0" anchor="t" bIns="50800" lIns="50800" spcFirstLastPara="1" rIns="50800" wrap="square" tIns="50800">
            <a:noAutofit/>
          </a:bodyPr>
          <a:lstStyle/>
          <a:p>
            <a:pPr indent="0" lvl="0" marL="0" marR="0" rtl="0" algn="l">
              <a:lnSpc>
                <a:spcPct val="80000"/>
              </a:lnSpc>
              <a:spcBef>
                <a:spcPts val="0"/>
              </a:spcBef>
              <a:spcAft>
                <a:spcPts val="0"/>
              </a:spcAft>
              <a:buClr>
                <a:schemeClr val="lt1"/>
              </a:buClr>
              <a:buSzPts val="7200"/>
              <a:buFont typeface="Montserrat Medium"/>
              <a:buNone/>
            </a:pPr>
            <a:r>
              <a:rPr b="1" i="0" lang="en-US" sz="7200" u="none" cap="none" strike="noStrike">
                <a:solidFill>
                  <a:schemeClr val="lt1"/>
                </a:solidFill>
                <a:latin typeface="Montserrat Medium"/>
                <a:ea typeface="Montserrat Medium"/>
                <a:cs typeface="Montserrat Medium"/>
                <a:sym typeface="Montserrat Medium"/>
              </a:rPr>
              <a:t>Revisions to </a:t>
            </a:r>
            <a:endParaRPr/>
          </a:p>
          <a:p>
            <a:pPr indent="0" lvl="0" marL="0" marR="0" rtl="0" algn="l">
              <a:lnSpc>
                <a:spcPct val="80000"/>
              </a:lnSpc>
              <a:spcBef>
                <a:spcPts val="0"/>
              </a:spcBef>
              <a:spcAft>
                <a:spcPts val="0"/>
              </a:spcAft>
              <a:buClr>
                <a:schemeClr val="lt1"/>
              </a:buClr>
              <a:buSzPts val="7200"/>
              <a:buFont typeface="Montserrat Medium"/>
              <a:buNone/>
            </a:pPr>
            <a:r>
              <a:rPr b="1" i="0" lang="en-US" sz="7200" u="none" cap="none" strike="noStrike">
                <a:solidFill>
                  <a:schemeClr val="lt1"/>
                </a:solidFill>
                <a:latin typeface="Montserrat Medium"/>
                <a:ea typeface="Montserrat Medium"/>
                <a:cs typeface="Montserrat Medium"/>
                <a:sym typeface="Montserrat Medium"/>
              </a:rPr>
              <a:t>CHANCELLOR'S PROCEDURE FOR POLICY </a:t>
            </a:r>
            <a:endParaRPr/>
          </a:p>
          <a:p>
            <a:pPr indent="0" lvl="0" marL="0" marR="0" rtl="0" algn="l">
              <a:lnSpc>
                <a:spcPct val="80000"/>
              </a:lnSpc>
              <a:spcBef>
                <a:spcPts val="0"/>
              </a:spcBef>
              <a:spcAft>
                <a:spcPts val="0"/>
              </a:spcAft>
              <a:buClr>
                <a:schemeClr val="lt1"/>
              </a:buClr>
              <a:buSzPts val="7200"/>
              <a:buFont typeface="Montserrat Medium"/>
              <a:buNone/>
            </a:pPr>
            <a:r>
              <a:rPr b="1" i="0" lang="en-US" sz="7200" u="none" cap="none" strike="noStrike">
                <a:solidFill>
                  <a:schemeClr val="lt1"/>
                </a:solidFill>
                <a:latin typeface="Montserrat Medium"/>
                <a:ea typeface="Montserrat Medium"/>
                <a:cs typeface="Montserrat Medium"/>
                <a:sym typeface="Montserrat Medium"/>
              </a:rPr>
              <a:t>801.03: Admission: Dual Enrollment/Dual Credit for High School Students </a:t>
            </a:r>
            <a:endParaRPr b="0" i="0" sz="7200" u="none" cap="none" strike="noStrike">
              <a:solidFill>
                <a:schemeClr val="lt1"/>
              </a:solidFill>
              <a:latin typeface="Montserrat Medium"/>
              <a:ea typeface="Montserrat Medium"/>
              <a:cs typeface="Montserrat Medium"/>
              <a:sym typeface="Montserrat Medium"/>
            </a:endParaRPr>
          </a:p>
        </p:txBody>
      </p:sp>
      <p:sp>
        <p:nvSpPr>
          <p:cNvPr id="49" name="Google Shape;49;p7"/>
          <p:cNvSpPr txBox="1"/>
          <p:nvPr/>
        </p:nvSpPr>
        <p:spPr>
          <a:xfrm>
            <a:off x="19595650" y="9435979"/>
            <a:ext cx="3448625" cy="939801"/>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chemeClr val="lt1"/>
              </a:buClr>
              <a:buSzPts val="4000"/>
              <a:buFont typeface="Montserrat Medium"/>
              <a:buNone/>
            </a:pPr>
            <a:r>
              <a:rPr b="0" i="0" lang="en-US" sz="4000" u="none" cap="none" strike="noStrike">
                <a:solidFill>
                  <a:schemeClr val="lt1"/>
                </a:solidFill>
                <a:latin typeface="Montserrat Medium"/>
                <a:ea typeface="Montserrat Medium"/>
                <a:cs typeface="Montserrat Medium"/>
                <a:sym typeface="Montserrat Medium"/>
              </a:rPr>
              <a:t>12.07.2022</a:t>
            </a:r>
            <a:endParaRPr b="0" i="0" sz="4000" u="none" cap="none" strike="noStrike">
              <a:solidFill>
                <a:schemeClr val="lt1"/>
              </a:solidFill>
              <a:latin typeface="Montserrat Medium"/>
              <a:ea typeface="Montserrat Medium"/>
              <a:cs typeface="Montserrat Medium"/>
              <a:sym typeface="Montserrat Medium"/>
            </a:endParaRPr>
          </a:p>
        </p:txBody>
      </p:sp>
      <p:sp>
        <p:nvSpPr>
          <p:cNvPr id="50" name="Google Shape;50;p7"/>
          <p:cNvSpPr txBox="1"/>
          <p:nvPr/>
        </p:nvSpPr>
        <p:spPr>
          <a:xfrm>
            <a:off x="1785468" y="9631897"/>
            <a:ext cx="16406662" cy="2042329"/>
          </a:xfrm>
          <a:prstGeom prst="rect">
            <a:avLst/>
          </a:prstGeom>
          <a:noFill/>
          <a:ln>
            <a:noFill/>
          </a:ln>
        </p:spPr>
        <p:txBody>
          <a:bodyPr anchorCtr="0" anchor="t" bIns="50800" lIns="50800" spcFirstLastPara="1" rIns="50800" wrap="square" tIns="50800">
            <a:noAutofit/>
          </a:bodyPr>
          <a:lstStyle/>
          <a:p>
            <a:pPr indent="0" lvl="0" marL="0" marR="0" rtl="0" algn="l">
              <a:lnSpc>
                <a:spcPct val="104999"/>
              </a:lnSpc>
              <a:spcBef>
                <a:spcPts val="0"/>
              </a:spcBef>
              <a:spcAft>
                <a:spcPts val="0"/>
              </a:spcAft>
              <a:buClr>
                <a:schemeClr val="lt1"/>
              </a:buClr>
              <a:buSzPts val="4000"/>
              <a:buFont typeface="Montserrat"/>
              <a:buNone/>
            </a:pPr>
            <a:r>
              <a:rPr b="1" i="0" lang="en-US" sz="4000" u="none" cap="none" strike="noStrike">
                <a:solidFill>
                  <a:schemeClr val="lt1"/>
                </a:solidFill>
                <a:latin typeface="Montserrat"/>
                <a:ea typeface="Montserrat"/>
                <a:cs typeface="Montserrat"/>
                <a:sym typeface="Montserrat"/>
              </a:rPr>
              <a:t>Tessa Brown </a:t>
            </a:r>
            <a:endParaRPr/>
          </a:p>
          <a:p>
            <a:pPr indent="0" lvl="0" marL="0" marR="0" rtl="0" algn="l">
              <a:lnSpc>
                <a:spcPct val="104999"/>
              </a:lnSpc>
              <a:spcBef>
                <a:spcPts val="0"/>
              </a:spcBef>
              <a:spcAft>
                <a:spcPts val="0"/>
              </a:spcAft>
              <a:buClr>
                <a:schemeClr val="lt1"/>
              </a:buClr>
              <a:buSzPts val="4000"/>
              <a:buFont typeface="Arial"/>
              <a:buNone/>
            </a:pPr>
            <a:r>
              <a:rPr b="0" i="1" lang="en-US" sz="4000" u="none" cap="none" strike="noStrike">
                <a:solidFill>
                  <a:schemeClr val="lt1"/>
                </a:solidFill>
                <a:latin typeface="Arial"/>
                <a:ea typeface="Arial"/>
                <a:cs typeface="Arial"/>
                <a:sym typeface="Arial"/>
              </a:rPr>
              <a:t>Assistant Director of Strategic Enrollment Management – Early Programs</a:t>
            </a:r>
            <a:endParaRPr/>
          </a:p>
          <a:p>
            <a:pPr indent="0" lvl="0" marL="0" marR="0" rtl="0" algn="l">
              <a:lnSpc>
                <a:spcPct val="104999"/>
              </a:lnSpc>
              <a:spcBef>
                <a:spcPts val="0"/>
              </a:spcBef>
              <a:spcAft>
                <a:spcPts val="0"/>
              </a:spcAft>
              <a:buClr>
                <a:schemeClr val="lt1"/>
              </a:buClr>
              <a:buSzPts val="4000"/>
              <a:buFont typeface="Arial"/>
              <a:buNone/>
            </a:pPr>
            <a:r>
              <a:rPr b="0" i="1" lang="en-US" sz="4000" u="none" cap="none" strike="noStrike">
                <a:solidFill>
                  <a:schemeClr val="lt1"/>
                </a:solidFill>
                <a:latin typeface="Arial"/>
                <a:ea typeface="Arial"/>
                <a:cs typeface="Arial"/>
                <a:sym typeface="Arial"/>
              </a:rPr>
              <a:t>Alabama Community College System</a:t>
            </a:r>
            <a:endParaRPr/>
          </a:p>
        </p:txBody>
      </p:sp>
      <p:pic>
        <p:nvPicPr>
          <p:cNvPr id="51" name="Google Shape;51;p7"/>
          <p:cNvPicPr preferRelativeResize="0"/>
          <p:nvPr/>
        </p:nvPicPr>
        <p:blipFill rotWithShape="1">
          <a:blip r:embed="rId5">
            <a:alphaModFix/>
          </a:blip>
          <a:srcRect b="0" l="0" r="0" t="0"/>
          <a:stretch/>
        </p:blipFill>
        <p:spPr>
          <a:xfrm>
            <a:off x="1700407" y="856206"/>
            <a:ext cx="2517924" cy="25179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48" name="Google Shape;148;p16"/>
          <p:cNvSpPr txBox="1"/>
          <p:nvPr>
            <p:ph type="title"/>
          </p:nvPr>
        </p:nvSpPr>
        <p:spPr>
          <a:xfrm>
            <a:off x="566804" y="24050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800"/>
              <a:buFont typeface="Barlow Condensed SemiBold"/>
              <a:buNone/>
            </a:pPr>
            <a:r>
              <a:rPr lang="en-US" sz="7800"/>
              <a:t>PROVISIONS FOR DISABILITY SERVICES &amp; ACCOMMODATIONS </a:t>
            </a:r>
            <a:endParaRPr/>
          </a:p>
        </p:txBody>
      </p:sp>
      <p:sp>
        <p:nvSpPr>
          <p:cNvPr id="149" name="Google Shape;149;p16"/>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9</a:t>
            </a:r>
            <a:endParaRPr/>
          </a:p>
        </p:txBody>
      </p:sp>
      <p:sp>
        <p:nvSpPr>
          <p:cNvPr id="150" name="Google Shape;150;p16"/>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9</a:t>
            </a:r>
            <a:endParaRPr/>
          </a:p>
        </p:txBody>
      </p:sp>
      <p:sp>
        <p:nvSpPr>
          <p:cNvPr id="151" name="Google Shape;151;p16"/>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2" name="Google Shape;152;p16"/>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200"/>
              <a:buFont typeface="Oswald"/>
              <a:buNone/>
            </a:pPr>
            <a:r>
              <a:rPr b="1" i="0" lang="en-US" sz="3200" u="none" cap="none" strike="noStrike">
                <a:solidFill>
                  <a:srgbClr val="151515"/>
                </a:solidFill>
                <a:latin typeface="Oswald"/>
                <a:ea typeface="Oswald"/>
                <a:cs typeface="Oswald"/>
                <a:sym typeface="Oswald"/>
              </a:rPr>
              <a:t>It is the student's responsibility to disclose and provide current documentation in support of his or her request for accommodation from the disability services office of the college. Decisions regarding accommodations provided in postsecondary courses will be made by the institution upon submission of appropriate documentation. Institutions will not provide modifications to change the course content or performance expectations that would substantially alter the essential functions or physical demands of the course, unless required to do so by applicable law. Students with disabilities who meet the prerequisites of ACCS courses will be provided reasonable accommodations that allow equal access. Some accommodations available at the high school may not be provided by the postsecondary institution. </a:t>
            </a:r>
            <a:endParaRPr b="1" i="0" sz="3200" u="none" cap="none" strike="sngStrike">
              <a:solidFill>
                <a:srgbClr val="151515"/>
              </a:solidFill>
              <a:latin typeface="Oswald"/>
              <a:ea typeface="Oswald"/>
              <a:cs typeface="Oswald"/>
              <a:sym typeface="Oswald"/>
            </a:endParaRPr>
          </a:p>
        </p:txBody>
      </p:sp>
      <p:sp>
        <p:nvSpPr>
          <p:cNvPr id="153" name="Google Shape;153;p16"/>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Students </a:t>
            </a:r>
            <a:r>
              <a:rPr b="1" i="0" lang="en-US" sz="3500" u="none" cap="none" strike="noStrike">
                <a:solidFill>
                  <a:srgbClr val="BF0000"/>
                </a:solidFill>
                <a:latin typeface="Oswald"/>
                <a:ea typeface="Oswald"/>
                <a:cs typeface="Oswald"/>
                <a:sym typeface="Oswald"/>
              </a:rPr>
              <a:t>that submit documentation of qualifying </a:t>
            </a:r>
            <a:r>
              <a:rPr b="1" i="0" lang="en-US" sz="3500" u="none" cap="none" strike="noStrike">
                <a:solidFill>
                  <a:srgbClr val="151515"/>
                </a:solidFill>
                <a:latin typeface="Oswald"/>
                <a:ea typeface="Oswald"/>
                <a:cs typeface="Oswald"/>
                <a:sym typeface="Oswald"/>
              </a:rPr>
              <a:t>disabilities and meet the prerequisites of ACCS courses will be provided reasonable accommodations that allow equal access</a:t>
            </a:r>
            <a:r>
              <a:rPr b="1" i="0" lang="en-US" sz="3500" u="none" cap="none" strike="noStrike">
                <a:solidFill>
                  <a:srgbClr val="2F2F2F"/>
                </a:solidFill>
                <a:latin typeface="Oswald"/>
                <a:ea typeface="Oswald"/>
                <a:cs typeface="Oswald"/>
                <a:sym typeface="Oswald"/>
              </a:rPr>
              <a:t>. Colleges are</a:t>
            </a:r>
            <a:r>
              <a:rPr b="1" i="0" lang="en-US" sz="3500" u="none" cap="none" strike="noStrike">
                <a:solidFill>
                  <a:srgbClr val="BF0000"/>
                </a:solidFill>
                <a:latin typeface="Oswald"/>
                <a:ea typeface="Oswald"/>
                <a:cs typeface="Oswald"/>
                <a:sym typeface="Oswald"/>
              </a:rPr>
              <a:t> not required to provide equivalent </a:t>
            </a:r>
            <a:endParaRPr/>
          </a:p>
          <a:p>
            <a:pPr indent="0" lvl="0" marL="0" marR="0" rtl="0" algn="l">
              <a:lnSpc>
                <a:spcPct val="100000"/>
              </a:lnSpc>
              <a:spcBef>
                <a:spcPts val="0"/>
              </a:spcBef>
              <a:spcAft>
                <a:spcPts val="0"/>
              </a:spcAft>
              <a:buClr>
                <a:srgbClr val="BF0000"/>
              </a:buClr>
              <a:buSzPts val="3500"/>
              <a:buFont typeface="Oswald"/>
              <a:buNone/>
            </a:pPr>
            <a:r>
              <a:rPr b="1" i="0" lang="en-US" sz="3500" u="none" cap="none" strike="noStrike">
                <a:solidFill>
                  <a:srgbClr val="BF0000"/>
                </a:solidFill>
                <a:latin typeface="Oswald"/>
                <a:ea typeface="Oswald"/>
                <a:cs typeface="Oswald"/>
                <a:sym typeface="Oswald"/>
              </a:rPr>
              <a:t>accommodations </a:t>
            </a:r>
            <a:r>
              <a:rPr b="1" i="0" lang="en-US" sz="3500" u="none" cap="none" strike="noStrike">
                <a:solidFill>
                  <a:srgbClr val="2F2F2F"/>
                </a:solidFill>
                <a:latin typeface="Oswald"/>
                <a:ea typeface="Oswald"/>
                <a:cs typeface="Oswald"/>
                <a:sym typeface="Oswald"/>
              </a:rPr>
              <a:t>as the secondary educational entity. </a:t>
            </a:r>
            <a:r>
              <a:rPr b="1" i="0" lang="en-US" sz="3500" u="none" cap="none" strike="noStrike">
                <a:solidFill>
                  <a:srgbClr val="BF0000"/>
                </a:solidFill>
                <a:latin typeface="Oswald"/>
                <a:ea typeface="Oswald"/>
                <a:cs typeface="Oswald"/>
                <a:sym typeface="Oswald"/>
              </a:rPr>
              <a:t>Modification of curriculum is not permitted.</a:t>
            </a:r>
            <a:endParaRPr b="1" i="0" sz="3500" u="none" cap="none" strike="noStrike">
              <a:solidFill>
                <a:srgbClr val="BF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9" name="Google Shape;159;p17"/>
          <p:cNvSpPr txBox="1"/>
          <p:nvPr>
            <p:ph type="title"/>
          </p:nvPr>
        </p:nvSpPr>
        <p:spPr>
          <a:xfrm>
            <a:off x="566804" y="360820"/>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500"/>
              <a:buFont typeface="Barlow Condensed SemiBold"/>
              <a:buNone/>
            </a:pPr>
            <a:r>
              <a:rPr lang="en-US" sz="7500"/>
              <a:t>PAYMENT OF TUITION, FEES &amp; ADDITIONAL ASSOCIATED COSTS</a:t>
            </a:r>
            <a:endParaRPr/>
          </a:p>
        </p:txBody>
      </p:sp>
      <p:sp>
        <p:nvSpPr>
          <p:cNvPr id="160" name="Google Shape;160;p17"/>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10</a:t>
            </a:r>
            <a:endParaRPr/>
          </a:p>
        </p:txBody>
      </p:sp>
      <p:sp>
        <p:nvSpPr>
          <p:cNvPr id="161" name="Google Shape;161;p17"/>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10</a:t>
            </a:r>
            <a:endParaRPr/>
          </a:p>
        </p:txBody>
      </p:sp>
      <p:sp>
        <p:nvSpPr>
          <p:cNvPr id="162" name="Google Shape;162;p17"/>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63" name="Google Shape;163;p17"/>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who fail to pay tuition and fees by the end of the drop/add period are not considered enrolled and may automatically be dropped from course rolls. The appropriate LEAs and/or other secondary educational entities will be notified. </a:t>
            </a:r>
            <a:endParaRPr b="1" i="0" sz="4000" u="none" cap="none" strike="sngStrike">
              <a:solidFill>
                <a:srgbClr val="151515"/>
              </a:solidFill>
              <a:latin typeface="Oswald"/>
              <a:ea typeface="Oswald"/>
              <a:cs typeface="Oswald"/>
              <a:sym typeface="Oswald"/>
            </a:endParaRPr>
          </a:p>
        </p:txBody>
      </p:sp>
      <p:sp>
        <p:nvSpPr>
          <p:cNvPr id="164" name="Google Shape;164;p17"/>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must </a:t>
            </a:r>
            <a:r>
              <a:rPr b="1" i="0" lang="en-US" sz="4000" u="none" cap="none" strike="noStrike">
                <a:solidFill>
                  <a:srgbClr val="BF0000"/>
                </a:solidFill>
                <a:latin typeface="Oswald"/>
                <a:ea typeface="Oswald"/>
                <a:cs typeface="Oswald"/>
                <a:sym typeface="Oswald"/>
              </a:rPr>
              <a:t>adhere to institutional financial</a:t>
            </a:r>
            <a:r>
              <a:rPr b="1" i="0" lang="en-US" sz="4000" u="none" cap="none" strike="noStrike">
                <a:solidFill>
                  <a:srgbClr val="151515"/>
                </a:solidFill>
                <a:latin typeface="Oswald"/>
                <a:ea typeface="Oswald"/>
                <a:cs typeface="Oswald"/>
                <a:sym typeface="Oswald"/>
              </a:rPr>
              <a:t> </a:t>
            </a:r>
            <a:r>
              <a:rPr b="1" i="0" lang="en-US" sz="4000" u="none" cap="none" strike="noStrike">
                <a:solidFill>
                  <a:srgbClr val="BF0000"/>
                </a:solidFill>
                <a:latin typeface="Oswald"/>
                <a:ea typeface="Oswald"/>
                <a:cs typeface="Oswald"/>
                <a:sym typeface="Oswald"/>
              </a:rPr>
              <a:t>policies</a:t>
            </a:r>
            <a:r>
              <a:rPr b="1" i="0" lang="en-US" sz="4000" u="none" cap="none" strike="noStrike">
                <a:solidFill>
                  <a:srgbClr val="151515"/>
                </a:solidFill>
                <a:latin typeface="Oswald"/>
                <a:ea typeface="Oswald"/>
                <a:cs typeface="Oswald"/>
                <a:sym typeface="Oswald"/>
              </a:rPr>
              <a:t> and deadlines to avoid being automatically dropped from course rolls.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0" name="Google Shape;170;p18"/>
          <p:cNvSpPr txBox="1"/>
          <p:nvPr>
            <p:ph type="title"/>
          </p:nvPr>
        </p:nvSpPr>
        <p:spPr>
          <a:xfrm>
            <a:off x="950975" y="48126"/>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9000"/>
              <a:buFont typeface="Barlow Condensed SemiBold"/>
              <a:buNone/>
            </a:pPr>
            <a:r>
              <a:rPr lang="en-US" sz="9000"/>
              <a:t>DUAL ENROLLMENT FOR DUAL CREDIT LIMITATIONS </a:t>
            </a:r>
            <a:endParaRPr/>
          </a:p>
        </p:txBody>
      </p:sp>
      <p:sp>
        <p:nvSpPr>
          <p:cNvPr id="171" name="Google Shape;171;p18"/>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11</a:t>
            </a:r>
            <a:endParaRPr/>
          </a:p>
        </p:txBody>
      </p:sp>
      <p:sp>
        <p:nvSpPr>
          <p:cNvPr id="172" name="Google Shape;172;p18"/>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11</a:t>
            </a:r>
            <a:endParaRPr/>
          </a:p>
        </p:txBody>
      </p:sp>
      <p:sp>
        <p:nvSpPr>
          <p:cNvPr id="173" name="Google Shape;173;p18"/>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4" name="Google Shape;174;p18"/>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 enrollment in a combined number of high school and college courses per term will not exceed that which is educationally sound as determined by the institution and the LEA and/or other secondary educational entity. </a:t>
            </a:r>
            <a:endParaRPr b="1" i="0" sz="4000" u="none" cap="none" strike="sngStrike">
              <a:solidFill>
                <a:srgbClr val="151515"/>
              </a:solidFill>
              <a:latin typeface="Oswald"/>
              <a:ea typeface="Oswald"/>
              <a:cs typeface="Oswald"/>
              <a:sym typeface="Oswald"/>
            </a:endParaRPr>
          </a:p>
        </p:txBody>
      </p:sp>
      <p:sp>
        <p:nvSpPr>
          <p:cNvPr id="175" name="Google Shape;175;p18"/>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 enrollment in a combined number of secondary and college courses per term will not exceed that which is educationally sound as determined by the institution and the secondary educational entity.</a:t>
            </a:r>
            <a:endParaRPr/>
          </a:p>
          <a:p>
            <a:pPr indent="0" lvl="0" marL="0" marR="0" rtl="0" algn="l">
              <a:lnSpc>
                <a:spcPct val="100000"/>
              </a:lnSpc>
              <a:spcBef>
                <a:spcPts val="0"/>
              </a:spcBef>
              <a:spcAft>
                <a:spcPts val="0"/>
              </a:spcAft>
              <a:buClr>
                <a:srgbClr val="FFFFFF"/>
              </a:buClr>
              <a:buSzPts val="4000"/>
              <a:buFont typeface="Oswald"/>
              <a:buNone/>
            </a:pPr>
            <a:r>
              <a:t/>
            </a:r>
            <a:endParaRPr b="1" i="0" sz="40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2F2F2F"/>
              </a:buClr>
              <a:buSzPts val="4000"/>
              <a:buFont typeface="Oswald"/>
              <a:buNone/>
            </a:pPr>
            <a:r>
              <a:rPr b="1" i="0" lang="en-US" sz="4000" u="none" cap="none" strike="noStrike">
                <a:solidFill>
                  <a:srgbClr val="2F2F2F"/>
                </a:solidFill>
                <a:latin typeface="Oswald"/>
                <a:ea typeface="Oswald"/>
                <a:cs typeface="Oswald"/>
                <a:sym typeface="Oswald"/>
              </a:rPr>
              <a:t>ACCS imposes </a:t>
            </a:r>
            <a:r>
              <a:rPr b="1" i="0" lang="en-US" sz="4000" u="none" cap="none" strike="noStrike">
                <a:solidFill>
                  <a:srgbClr val="BF0000"/>
                </a:solidFill>
                <a:latin typeface="Oswald"/>
                <a:ea typeface="Oswald"/>
                <a:cs typeface="Oswald"/>
                <a:sym typeface="Oswald"/>
              </a:rPr>
              <a:t>neither semester nor lifetime credit limits </a:t>
            </a:r>
            <a:r>
              <a:rPr b="1" i="0" lang="en-US" sz="4000" u="none" cap="none" strike="noStrike">
                <a:solidFill>
                  <a:srgbClr val="2F2F2F"/>
                </a:solidFill>
                <a:latin typeface="Oswald"/>
                <a:ea typeface="Oswald"/>
                <a:cs typeface="Oswald"/>
                <a:sym typeface="Oswald"/>
              </a:rPr>
              <a:t>for Dual Enrollment students. </a:t>
            </a:r>
            <a:r>
              <a:rPr b="1" i="0" lang="en-US" sz="4000" u="none" cap="none" strike="noStrike">
                <a:solidFill>
                  <a:srgbClr val="BF0000"/>
                </a:solidFill>
                <a:latin typeface="Oswald"/>
                <a:ea typeface="Oswald"/>
                <a:cs typeface="Oswald"/>
                <a:sym typeface="Oswald"/>
              </a:rPr>
              <a:t>Credits earned in excess</a:t>
            </a:r>
            <a:r>
              <a:rPr b="1" i="0" lang="en-US" sz="4000" u="none" cap="none" strike="noStrike">
                <a:solidFill>
                  <a:srgbClr val="2F2F2F"/>
                </a:solidFill>
                <a:latin typeface="Oswald"/>
                <a:ea typeface="Oswald"/>
                <a:cs typeface="Oswald"/>
                <a:sym typeface="Oswald"/>
              </a:rPr>
              <a:t> of the secondary educational entity’s graduation requirements might not result in dual credit on the secondary school transcript.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1" name="Google Shape;181;p19"/>
          <p:cNvSpPr txBox="1"/>
          <p:nvPr>
            <p:ph type="title"/>
          </p:nvPr>
        </p:nvSpPr>
        <p:spPr>
          <a:xfrm>
            <a:off x="950975" y="48126"/>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9000"/>
              <a:buFont typeface="Barlow Condensed SemiBold"/>
              <a:buNone/>
            </a:pPr>
            <a:r>
              <a:rPr lang="en-US" sz="9000"/>
              <a:t>DUAL ENROLLMENT FOR DUAL CREDIT LIMITATIONS </a:t>
            </a:r>
            <a:endParaRPr/>
          </a:p>
        </p:txBody>
      </p:sp>
      <p:sp>
        <p:nvSpPr>
          <p:cNvPr id="182" name="Google Shape;182;p19"/>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11</a:t>
            </a:r>
            <a:endParaRPr/>
          </a:p>
        </p:txBody>
      </p:sp>
      <p:sp>
        <p:nvSpPr>
          <p:cNvPr id="183" name="Google Shape;183;p19"/>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11</a:t>
            </a:r>
            <a:endParaRPr/>
          </a:p>
        </p:txBody>
      </p:sp>
      <p:sp>
        <p:nvSpPr>
          <p:cNvPr id="184" name="Google Shape;184;p19"/>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5" name="Google Shape;185;p19"/>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Dual Enrollment Agreements </a:t>
            </a:r>
            <a:endParaRPr b="1" i="0" sz="4000" u="none" cap="none" strike="sngStrike">
              <a:solidFill>
                <a:srgbClr val="151515"/>
              </a:solidFill>
              <a:latin typeface="Oswald"/>
              <a:ea typeface="Oswald"/>
              <a:cs typeface="Oswald"/>
              <a:sym typeface="Oswald"/>
            </a:endParaRPr>
          </a:p>
        </p:txBody>
      </p:sp>
      <p:sp>
        <p:nvSpPr>
          <p:cNvPr id="186" name="Google Shape;186;p19"/>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 enrollment in a combined number of secondary and college courses per term will not exceed that which is educationally sound as determined by the institution and the secondary educational entity.</a:t>
            </a:r>
            <a:endParaRPr/>
          </a:p>
          <a:p>
            <a:pPr indent="0" lvl="0" marL="0" marR="0" rtl="0" algn="l">
              <a:lnSpc>
                <a:spcPct val="100000"/>
              </a:lnSpc>
              <a:spcBef>
                <a:spcPts val="0"/>
              </a:spcBef>
              <a:spcAft>
                <a:spcPts val="0"/>
              </a:spcAft>
              <a:buClr>
                <a:srgbClr val="FFFFFF"/>
              </a:buClr>
              <a:buSzPts val="4000"/>
              <a:buFont typeface="Oswald"/>
              <a:buNone/>
            </a:pPr>
            <a:r>
              <a:t/>
            </a:r>
            <a:endParaRPr b="1" i="0" sz="40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2F2F2F"/>
              </a:buClr>
              <a:buSzPts val="4000"/>
              <a:buFont typeface="Oswald"/>
              <a:buNone/>
            </a:pPr>
            <a:r>
              <a:rPr b="1" i="0" lang="en-US" sz="4000" u="none" cap="none" strike="noStrike">
                <a:solidFill>
                  <a:srgbClr val="2F2F2F"/>
                </a:solidFill>
                <a:latin typeface="Oswald"/>
                <a:ea typeface="Oswald"/>
                <a:cs typeface="Oswald"/>
                <a:sym typeface="Oswald"/>
              </a:rPr>
              <a:t>ACCS imposes </a:t>
            </a:r>
            <a:r>
              <a:rPr b="1" i="0" lang="en-US" sz="4000" u="none" cap="none" strike="noStrike">
                <a:solidFill>
                  <a:srgbClr val="BF0000"/>
                </a:solidFill>
                <a:latin typeface="Oswald"/>
                <a:ea typeface="Oswald"/>
                <a:cs typeface="Oswald"/>
                <a:sym typeface="Oswald"/>
              </a:rPr>
              <a:t>neither semester nor lifetime credit limits </a:t>
            </a:r>
            <a:r>
              <a:rPr b="1" i="0" lang="en-US" sz="4000" u="none" cap="none" strike="noStrike">
                <a:solidFill>
                  <a:srgbClr val="2F2F2F"/>
                </a:solidFill>
                <a:latin typeface="Oswald"/>
                <a:ea typeface="Oswald"/>
                <a:cs typeface="Oswald"/>
                <a:sym typeface="Oswald"/>
              </a:rPr>
              <a:t>for Dual Enrollment students. </a:t>
            </a:r>
            <a:r>
              <a:rPr b="1" i="0" lang="en-US" sz="4000" u="none" cap="none" strike="noStrike">
                <a:solidFill>
                  <a:srgbClr val="BF0000"/>
                </a:solidFill>
                <a:latin typeface="Oswald"/>
                <a:ea typeface="Oswald"/>
                <a:cs typeface="Oswald"/>
                <a:sym typeface="Oswald"/>
              </a:rPr>
              <a:t>Credits earned in excess</a:t>
            </a:r>
            <a:r>
              <a:rPr b="1" i="0" lang="en-US" sz="4000" u="none" cap="none" strike="noStrike">
                <a:solidFill>
                  <a:srgbClr val="2F2F2F"/>
                </a:solidFill>
                <a:latin typeface="Oswald"/>
                <a:ea typeface="Oswald"/>
                <a:cs typeface="Oswald"/>
                <a:sym typeface="Oswald"/>
              </a:rPr>
              <a:t> of the secondary educational entity’s graduation requirements might not result in dual credit on the secondary school transcript.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2" name="Google Shape;192;p20"/>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CREDIT AWARDED</a:t>
            </a:r>
            <a:endParaRPr/>
          </a:p>
        </p:txBody>
      </p:sp>
      <p:sp>
        <p:nvSpPr>
          <p:cNvPr id="193" name="Google Shape;193;p20"/>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12.4</a:t>
            </a:r>
            <a:endParaRPr/>
          </a:p>
        </p:txBody>
      </p:sp>
      <p:sp>
        <p:nvSpPr>
          <p:cNvPr id="194" name="Google Shape;194;p20"/>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12.4</a:t>
            </a:r>
            <a:endParaRPr/>
          </a:p>
        </p:txBody>
      </p:sp>
      <p:sp>
        <p:nvSpPr>
          <p:cNvPr id="195" name="Google Shape;195;p20"/>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6" name="Google Shape;196;p20"/>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Semester credit hours at the postsecondary level for high school courses specifically named as a requirement for graduation as outlined in AAC Rule 290-3-1-.02(8)( a) are determined according to guidelines established by the SDE. Partial/full </a:t>
            </a:r>
            <a:endParaRPr/>
          </a:p>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credit agreements shall be developed by the local board of education and participating postsecondary institutions for courses that are excluded from the SDE guidelines for assigning credit. The Dual Enrollment- High School Graduation Requirement Equivalency List developed by the SDE identifies dual enrollment courses taken through the ACCS that may satisfy one or more Alabama High School Diploma graduation requirements. </a:t>
            </a:r>
            <a:endParaRPr b="1" i="0" sz="3500" u="none" cap="none" strike="sngStrike">
              <a:solidFill>
                <a:srgbClr val="151515"/>
              </a:solidFill>
              <a:latin typeface="Oswald"/>
              <a:ea typeface="Oswald"/>
              <a:cs typeface="Oswald"/>
              <a:sym typeface="Oswald"/>
            </a:endParaRPr>
          </a:p>
        </p:txBody>
      </p:sp>
      <p:sp>
        <p:nvSpPr>
          <p:cNvPr id="197" name="Google Shape;197;p20"/>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300"/>
              <a:buFont typeface="Oswald"/>
              <a:buNone/>
            </a:pPr>
            <a:r>
              <a:rPr b="1" i="0" lang="en-US" sz="3300" u="none" cap="none" strike="noStrike">
                <a:solidFill>
                  <a:srgbClr val="151515"/>
                </a:solidFill>
                <a:latin typeface="Oswald"/>
                <a:ea typeface="Oswald"/>
                <a:cs typeface="Oswald"/>
                <a:sym typeface="Oswald"/>
              </a:rPr>
              <a:t>Secondary schools follow guidelines established by the State Department of Education (SDE) when assigning credit for Dual Enrollment courses that satisfy requirements for graduation as outlined in AAC Rule 290-3-1-.02(8)(a). Partial/full credit agreements shall be developed by the local board of education and participating postsecondary institutions for courses that are excluded from the State Department of Education guidelines for assigning credit. The Dual Enrollment- High School Graduation Requirement Equivalency List developed by the SDE identifies dual enrollment courses taken through the ACCS that may satisfy one or more Alabama High School Diploma graduation requirements. Course </a:t>
            </a:r>
            <a:r>
              <a:rPr b="1" i="0" lang="en-US" sz="3300" u="none" cap="none" strike="noStrike">
                <a:solidFill>
                  <a:srgbClr val="BF0000"/>
                </a:solidFill>
                <a:latin typeface="Oswald"/>
                <a:ea typeface="Oswald"/>
                <a:cs typeface="Oswald"/>
                <a:sym typeface="Oswald"/>
              </a:rPr>
              <a:t>additions may be requested as needed.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3" name="Google Shape;203;p21"/>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TRANSCRIPTS</a:t>
            </a:r>
            <a:endParaRPr/>
          </a:p>
        </p:txBody>
      </p:sp>
      <p:sp>
        <p:nvSpPr>
          <p:cNvPr id="204" name="Google Shape;204;p21"/>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12.5</a:t>
            </a:r>
            <a:endParaRPr/>
          </a:p>
        </p:txBody>
      </p:sp>
      <p:sp>
        <p:nvSpPr>
          <p:cNvPr id="205" name="Google Shape;205;p21"/>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12.5</a:t>
            </a:r>
            <a:endParaRPr/>
          </a:p>
        </p:txBody>
      </p:sp>
      <p:sp>
        <p:nvSpPr>
          <p:cNvPr id="206" name="Google Shape;206;p21"/>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7" name="Google Shape;207;p21"/>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Courses approved for dual credit shall be posted on both secondary and postsecondary transcripts. C</a:t>
            </a:r>
            <a:r>
              <a:rPr b="1" i="0" lang="en-US" sz="3600" u="none" cap="none" strike="sngStrike">
                <a:solidFill>
                  <a:srgbClr val="151515"/>
                </a:solidFill>
                <a:latin typeface="Oswald"/>
                <a:ea typeface="Oswald"/>
                <a:cs typeface="Oswald"/>
                <a:sym typeface="Oswald"/>
              </a:rPr>
              <a:t>ourses completed for dual credit shall be transcripted with the appropriate statement at the postsecondary level indicating dual enrollment credit</a:t>
            </a:r>
            <a:r>
              <a:rPr b="1" i="0" lang="en-US" sz="3600" u="none" cap="none" strike="noStrike">
                <a:solidFill>
                  <a:srgbClr val="151515"/>
                </a:solidFill>
                <a:latin typeface="Oswald"/>
                <a:ea typeface="Oswald"/>
                <a:cs typeface="Oswald"/>
                <a:sym typeface="Oswald"/>
              </a:rPr>
              <a:t>. It shall be the responsibility of the postsecondary institution to report grades (in numerical format) to secondary officials</a:t>
            </a:r>
            <a:r>
              <a:rPr b="1" i="0" lang="en-US" sz="3600" u="none" cap="none" strike="sngStrike">
                <a:solidFill>
                  <a:srgbClr val="151515"/>
                </a:solidFill>
                <a:latin typeface="Oswald"/>
                <a:ea typeface="Oswald"/>
                <a:cs typeface="Oswald"/>
                <a:sym typeface="Oswald"/>
              </a:rPr>
              <a:t>. Dual Enrollment credit is transcripted conditionally until the student completes high school graduation requirements. Students must submit an official high school transcript upon graduation to finalize the awarding of college credit for dual enrollment courses. </a:t>
            </a:r>
            <a:endParaRPr b="1" i="0" sz="3600" u="none" cap="none" strike="sngStrike">
              <a:solidFill>
                <a:srgbClr val="151515"/>
              </a:solidFill>
              <a:latin typeface="Oswald"/>
              <a:ea typeface="Oswald"/>
              <a:cs typeface="Oswald"/>
              <a:sym typeface="Oswald"/>
            </a:endParaRPr>
          </a:p>
        </p:txBody>
      </p:sp>
      <p:sp>
        <p:nvSpPr>
          <p:cNvPr id="208" name="Google Shape;208;p21"/>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Courses approved for dual credit shall be posted on both secondary and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postsecondary transcripts. It shall be the responsibility of the postsecondary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institution to report grades (in numerical format) to secondary officials.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Google Shape;214;p22"/>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STUDENT ISSUES</a:t>
            </a:r>
            <a:endParaRPr/>
          </a:p>
        </p:txBody>
      </p:sp>
      <p:sp>
        <p:nvSpPr>
          <p:cNvPr id="215" name="Google Shape;215;p22"/>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12.7</a:t>
            </a:r>
            <a:endParaRPr/>
          </a:p>
        </p:txBody>
      </p:sp>
      <p:sp>
        <p:nvSpPr>
          <p:cNvPr id="216" name="Google Shape;216;p22"/>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12.7</a:t>
            </a:r>
            <a:endParaRPr/>
          </a:p>
        </p:txBody>
      </p:sp>
      <p:sp>
        <p:nvSpPr>
          <p:cNvPr id="217" name="Google Shape;217;p22"/>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8" name="Google Shape;218;p22"/>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The local education agency and the community college must </a:t>
            </a:r>
            <a:r>
              <a:rPr b="1" i="0" lang="en-US" sz="3600" u="none" cap="none" strike="sngStrike">
                <a:solidFill>
                  <a:srgbClr val="151515"/>
                </a:solidFill>
                <a:latin typeface="Oswald"/>
                <a:ea typeface="Oswald"/>
                <a:cs typeface="Oswald"/>
                <a:sym typeface="Oswald"/>
              </a:rPr>
              <a:t>jointly develop </a:t>
            </a:r>
            <a:r>
              <a:rPr b="1" i="0" lang="en-US" sz="3600" u="none" cap="none" strike="noStrike">
                <a:solidFill>
                  <a:srgbClr val="151515"/>
                </a:solidFill>
                <a:latin typeface="Oswald"/>
                <a:ea typeface="Oswald"/>
                <a:cs typeface="Oswald"/>
                <a:sym typeface="Oswald"/>
              </a:rPr>
              <a:t>written policies and procedures detailing information that includes, but is not limited to, attendance and critical dates, drop/add and withdrawal policies, student code of conduct (discipline/in-school suspensions), and grading policies. The procedures shall be outlined in the Dual Enrollment Student Policies and Procedures Handbook.</a:t>
            </a:r>
            <a:endParaRPr b="1" i="0" sz="3600" u="none" cap="none" strike="sngStrike">
              <a:solidFill>
                <a:srgbClr val="151515"/>
              </a:solidFill>
              <a:latin typeface="Oswald"/>
              <a:ea typeface="Oswald"/>
              <a:cs typeface="Oswald"/>
              <a:sym typeface="Oswald"/>
            </a:endParaRPr>
          </a:p>
        </p:txBody>
      </p:sp>
      <p:sp>
        <p:nvSpPr>
          <p:cNvPr id="219" name="Google Shape;219;p22"/>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The secondary educational entity must adhere to ACCS institution policies and procedures including, but not limited to, attendance and instructional dates, drop/add and withdrawal policies, student code of conduct, and grading policies.</a:t>
            </a:r>
            <a:endParaRPr/>
          </a:p>
          <a:p>
            <a:pPr indent="0" lvl="0" marL="0" marR="0" rtl="0" algn="l">
              <a:lnSpc>
                <a:spcPct val="100000"/>
              </a:lnSpc>
              <a:spcBef>
                <a:spcPts val="0"/>
              </a:spcBef>
              <a:spcAft>
                <a:spcPts val="0"/>
              </a:spcAft>
              <a:buClr>
                <a:srgbClr val="FFFFFF"/>
              </a:buClr>
              <a:buSzPts val="3600"/>
              <a:buFont typeface="Oswald"/>
              <a:buNone/>
            </a:pPr>
            <a:r>
              <a:t/>
            </a:r>
            <a:endParaRPr b="1" i="0" sz="36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Students should be advised that Dual Credit becomes </a:t>
            </a:r>
            <a:r>
              <a:rPr b="1" i="0" lang="en-US" sz="3600" u="none" cap="none" strike="noStrike">
                <a:solidFill>
                  <a:srgbClr val="BF0000"/>
                </a:solidFill>
                <a:latin typeface="Oswald"/>
                <a:ea typeface="Oswald"/>
                <a:cs typeface="Oswald"/>
                <a:sym typeface="Oswald"/>
              </a:rPr>
              <a:t>part of their permanent college transcript </a:t>
            </a:r>
            <a:r>
              <a:rPr b="1" i="0" lang="en-US" sz="3600" u="none" cap="none" strike="noStrike">
                <a:solidFill>
                  <a:srgbClr val="151515"/>
                </a:solidFill>
                <a:latin typeface="Oswald"/>
                <a:ea typeface="Oswald"/>
                <a:cs typeface="Oswald"/>
                <a:sym typeface="Oswald"/>
              </a:rPr>
              <a:t>and must be reported to any college attended in the future. Additionally, students should be advised of the </a:t>
            </a:r>
            <a:r>
              <a:rPr b="1" i="0" lang="en-US" sz="3600" u="none" cap="none" strike="noStrike">
                <a:solidFill>
                  <a:srgbClr val="BF0000"/>
                </a:solidFill>
                <a:latin typeface="Oswald"/>
                <a:ea typeface="Oswald"/>
                <a:cs typeface="Oswald"/>
                <a:sym typeface="Oswald"/>
              </a:rPr>
              <a:t>consequences of failure or withdrawal</a:t>
            </a:r>
            <a:r>
              <a:rPr b="1" i="0" lang="en-US" sz="3600" u="none" cap="none" strike="noStrike">
                <a:solidFill>
                  <a:srgbClr val="151515"/>
                </a:solidFill>
                <a:latin typeface="Oswald"/>
                <a:ea typeface="Oswald"/>
                <a:cs typeface="Oswald"/>
                <a:sym typeface="Oswald"/>
              </a:rPr>
              <a:t> on future financial aid availability and </a:t>
            </a:r>
            <a:r>
              <a:rPr b="1" i="0" lang="en-US" sz="3600" u="none" cap="none" strike="noStrike">
                <a:solidFill>
                  <a:srgbClr val="BF0000"/>
                </a:solidFill>
                <a:latin typeface="Oswald"/>
                <a:ea typeface="Oswald"/>
                <a:cs typeface="Oswald"/>
                <a:sym typeface="Oswald"/>
              </a:rPr>
              <a:t>Satisfactory Academic Progress (SAP).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3"/>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5" name="Google Shape;225;p23"/>
          <p:cNvSpPr txBox="1"/>
          <p:nvPr>
            <p:ph type="title"/>
          </p:nvPr>
        </p:nvSpPr>
        <p:spPr>
          <a:xfrm>
            <a:off x="603503" y="288631"/>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Font typeface="Barlow Condensed SemiBold"/>
              <a:buNone/>
            </a:pPr>
            <a:r>
              <a:rPr lang="en-US" sz="7200"/>
              <a:t>PROVISIONS FOR DISABILITY SERVICES AND ACCOMMODATIONS</a:t>
            </a:r>
            <a:endParaRPr/>
          </a:p>
        </p:txBody>
      </p:sp>
      <p:sp>
        <p:nvSpPr>
          <p:cNvPr id="226" name="Google Shape;226;p23"/>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12.8</a:t>
            </a:r>
            <a:endParaRPr/>
          </a:p>
        </p:txBody>
      </p:sp>
      <p:sp>
        <p:nvSpPr>
          <p:cNvPr id="227" name="Google Shape;227;p23"/>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12.8</a:t>
            </a:r>
            <a:endParaRPr/>
          </a:p>
        </p:txBody>
      </p:sp>
      <p:sp>
        <p:nvSpPr>
          <p:cNvPr id="228" name="Google Shape;228;p23"/>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9" name="Google Shape;229;p23"/>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Portions of this section have moved but are retained.</a:t>
            </a:r>
            <a:endParaRPr b="1" i="0" sz="3600" u="none" cap="none" strike="noStrike">
              <a:solidFill>
                <a:srgbClr val="BF0000"/>
              </a:solidFill>
              <a:latin typeface="Oswald"/>
              <a:ea typeface="Oswald"/>
              <a:cs typeface="Oswald"/>
              <a:sym typeface="Oswald"/>
            </a:endParaRPr>
          </a:p>
        </p:txBody>
      </p:sp>
      <p:sp>
        <p:nvSpPr>
          <p:cNvPr id="230" name="Google Shape;230;p23"/>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Portions of this section have moved but are retained.</a:t>
            </a:r>
            <a:endParaRPr b="1" i="0" sz="3600" u="none" cap="none" strike="noStrike">
              <a:solidFill>
                <a:srgbClr val="BF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6" name="Google Shape;236;p24"/>
          <p:cNvSpPr txBox="1"/>
          <p:nvPr>
            <p:ph type="title"/>
          </p:nvPr>
        </p:nvSpPr>
        <p:spPr>
          <a:xfrm>
            <a:off x="566804" y="-31009"/>
            <a:ext cx="21031200" cy="153062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Barlow Condensed SemiBold"/>
              <a:buNone/>
            </a:pPr>
            <a:r>
              <a:rPr lang="en-US"/>
              <a:t>COMMUNICATION TO PARENTS AND STUDENTS</a:t>
            </a:r>
            <a:endParaRPr/>
          </a:p>
        </p:txBody>
      </p:sp>
      <p:sp>
        <p:nvSpPr>
          <p:cNvPr id="237" name="Google Shape;237;p24"/>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12.10</a:t>
            </a:r>
            <a:endParaRPr/>
          </a:p>
        </p:txBody>
      </p:sp>
      <p:sp>
        <p:nvSpPr>
          <p:cNvPr id="238" name="Google Shape;238;p24"/>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12.10</a:t>
            </a:r>
            <a:endParaRPr/>
          </a:p>
        </p:txBody>
      </p:sp>
      <p:sp>
        <p:nvSpPr>
          <p:cNvPr id="239" name="Google Shape;239;p24"/>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0" name="Google Shape;240;p24"/>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ACCS institution must have a provision for </a:t>
            </a:r>
            <a:endParaRPr/>
          </a:p>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communicating to parents and students the educational and economic benefits of the Dual </a:t>
            </a:r>
            <a:endParaRPr/>
          </a:p>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Enrollment for Dual Credit program as well as requirements for participation and </a:t>
            </a:r>
            <a:endParaRPr/>
          </a:p>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enrollment procedures. The institution will communicate the confidentiality requirements of the Family Education Rights and Privacy Act (FERP A) regarding college students. At a minimum, the information above will be included in the postsecondary institution's appropriate publications and on its website. </a:t>
            </a:r>
            <a:endParaRPr b="1" i="0" sz="3600" u="none" cap="none" strike="sngStrike">
              <a:solidFill>
                <a:srgbClr val="151515"/>
              </a:solidFill>
              <a:latin typeface="Oswald"/>
              <a:ea typeface="Oswald"/>
              <a:cs typeface="Oswald"/>
              <a:sym typeface="Oswald"/>
            </a:endParaRPr>
          </a:p>
        </p:txBody>
      </p:sp>
      <p:sp>
        <p:nvSpPr>
          <p:cNvPr id="241" name="Google Shape;241;p24"/>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ACCS …website. </a:t>
            </a:r>
            <a:endParaRPr/>
          </a:p>
          <a:p>
            <a:pPr indent="0" lvl="0" marL="0" marR="0" rtl="0" algn="l">
              <a:lnSpc>
                <a:spcPct val="100000"/>
              </a:lnSpc>
              <a:spcBef>
                <a:spcPts val="0"/>
              </a:spcBef>
              <a:spcAft>
                <a:spcPts val="0"/>
              </a:spcAft>
              <a:buClr>
                <a:srgbClr val="BF0000"/>
              </a:buClr>
              <a:buSzPts val="3600"/>
              <a:buFont typeface="Oswald"/>
              <a:buNone/>
            </a:pPr>
            <a:r>
              <a:rPr b="1" i="0" lang="en-US" sz="3600" u="none" cap="none" strike="noStrike">
                <a:solidFill>
                  <a:srgbClr val="BF0000"/>
                </a:solidFill>
                <a:latin typeface="Oswald"/>
                <a:ea typeface="Oswald"/>
                <a:cs typeface="Oswald"/>
                <a:sym typeface="Oswald"/>
              </a:rPr>
              <a:t>Parents may access </a:t>
            </a:r>
            <a:r>
              <a:rPr b="1" i="0" lang="en-US" sz="3600" u="none" cap="none" strike="noStrike">
                <a:solidFill>
                  <a:srgbClr val="151515"/>
                </a:solidFill>
                <a:latin typeface="Oswald"/>
                <a:ea typeface="Oswald"/>
                <a:cs typeface="Oswald"/>
                <a:sym typeface="Oswald"/>
              </a:rPr>
              <a:t>student records regarding Dual Credit through the secondary educational entity according to the regulations set forth in the Family Education Rights and Privacy Act (FERPA) regarding college students. ACCS institutions and LEAs may </a:t>
            </a:r>
            <a:r>
              <a:rPr b="1" i="0" lang="en-US" sz="3600" u="none" cap="none" strike="noStrike">
                <a:solidFill>
                  <a:srgbClr val="BF0000"/>
                </a:solidFill>
                <a:latin typeface="Oswald"/>
                <a:ea typeface="Oswald"/>
                <a:cs typeface="Oswald"/>
                <a:sym typeface="Oswald"/>
              </a:rPr>
              <a:t>share student records under FERPA </a:t>
            </a:r>
            <a:r>
              <a:rPr b="1" i="0" lang="en-US" sz="3600" u="none" cap="none" strike="noStrike">
                <a:solidFill>
                  <a:srgbClr val="151515"/>
                </a:solidFill>
                <a:latin typeface="Oswald"/>
                <a:ea typeface="Oswald"/>
                <a:cs typeface="Oswald"/>
                <a:sym typeface="Oswald"/>
              </a:rPr>
              <a:t>under the conditions outlined in (20 U.S.C. § 1232g; 34 CFR § 99.31).</a:t>
            </a:r>
            <a:endParaRPr/>
          </a:p>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An ACCS institution may provide an </a:t>
            </a:r>
            <a:r>
              <a:rPr b="1" i="0" lang="en-US" sz="3600" u="none" cap="none" strike="noStrike">
                <a:solidFill>
                  <a:srgbClr val="BF0000"/>
                </a:solidFill>
                <a:latin typeface="Oswald"/>
                <a:ea typeface="Oswald"/>
                <a:cs typeface="Oswald"/>
                <a:sym typeface="Oswald"/>
              </a:rPr>
              <a:t>Authorization for Release </a:t>
            </a:r>
            <a:r>
              <a:rPr b="1" i="0" lang="en-US" sz="3600" u="none" cap="none" strike="noStrike">
                <a:solidFill>
                  <a:srgbClr val="151515"/>
                </a:solidFill>
                <a:latin typeface="Oswald"/>
                <a:ea typeface="Oswald"/>
                <a:cs typeface="Oswald"/>
                <a:sym typeface="Oswald"/>
              </a:rPr>
              <a:t>of Information form to allow the release of student academic records, financial information, and/or disciplinary information to parents, guardians, or others.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7" name="Google Shape;247;p25"/>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1000"/>
              <a:buFont typeface="Barlow Condensed SemiBold"/>
              <a:buNone/>
            </a:pPr>
            <a:r>
              <a:rPr lang="en-US" sz="11000"/>
              <a:t>DUAL ENROLLMENT SCHOLARSHIP FUNDS</a:t>
            </a:r>
            <a:endParaRPr/>
          </a:p>
        </p:txBody>
      </p:sp>
      <p:sp>
        <p:nvSpPr>
          <p:cNvPr id="248" name="Google Shape;248;p25"/>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12.11</a:t>
            </a:r>
            <a:endParaRPr/>
          </a:p>
        </p:txBody>
      </p:sp>
      <p:sp>
        <p:nvSpPr>
          <p:cNvPr id="249" name="Google Shape;249;p25"/>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12.11</a:t>
            </a:r>
            <a:endParaRPr/>
          </a:p>
        </p:txBody>
      </p:sp>
      <p:sp>
        <p:nvSpPr>
          <p:cNvPr id="250" name="Google Shape;250;p25"/>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1" name="Google Shape;251;p25"/>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2200"/>
              <a:buFont typeface="Oswald"/>
              <a:buNone/>
            </a:pPr>
            <a:r>
              <a:rPr b="1" i="0" lang="en-US" sz="2200" u="none" cap="none" strike="noStrike">
                <a:solidFill>
                  <a:srgbClr val="151515"/>
                </a:solidFill>
                <a:latin typeface="Oswald"/>
                <a:ea typeface="Oswald"/>
                <a:cs typeface="Oswald"/>
                <a:sym typeface="Oswald"/>
              </a:rPr>
              <a:t>CTEDE scholarship funds are contingent upon allocations by the Alabama Legislature. Colleges must begin to phase in a system to prioritize the scholarships to be awarded based on the allocation received for the Spring, Summer, and Fall semesters of the school year that funds are received. Enrollment planning and budgeting of these funds require that colleges provide annual course schedules for dual enrollment classes to the partner high schools by February 1 of each year, and that the partner high schools provide complete enrollment forms to the colleges by May 1 for enrollment in the Fall semester; November 15 for enrollment in the Spring semester; and March 1 for enrollment in the Summer semester. </a:t>
            </a:r>
            <a:endParaRPr/>
          </a:p>
          <a:p>
            <a:pPr indent="0" lvl="0" marL="0" marR="0" rtl="0" algn="l">
              <a:lnSpc>
                <a:spcPct val="100000"/>
              </a:lnSpc>
              <a:spcBef>
                <a:spcPts val="0"/>
              </a:spcBef>
              <a:spcAft>
                <a:spcPts val="0"/>
              </a:spcAft>
              <a:buClr>
                <a:srgbClr val="FFFFFF"/>
              </a:buClr>
              <a:buSzPts val="2200"/>
              <a:buFont typeface="Oswald"/>
              <a:buNone/>
            </a:pPr>
            <a:r>
              <a:t/>
            </a:r>
            <a:endParaRPr b="1" i="0" sz="22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151515"/>
              </a:buClr>
              <a:buSzPts val="2200"/>
              <a:buFont typeface="Oswald"/>
              <a:buNone/>
            </a:pPr>
            <a:r>
              <a:rPr b="1" i="0" lang="en-US" sz="2200" u="none" cap="none" strike="noStrike">
                <a:solidFill>
                  <a:srgbClr val="151515"/>
                </a:solidFill>
                <a:latin typeface="Oswald"/>
                <a:ea typeface="Oswald"/>
                <a:cs typeface="Oswald"/>
                <a:sym typeface="Oswald"/>
              </a:rPr>
              <a:t>Colleges may maximize the CTEDE scholarship funds by providing textbooks, tool kits, personal protective equipment, and other associated materials and supplies for student checkout, but details must be listed in the Dual Enrollment for Dual Credit Agreement. </a:t>
            </a:r>
            <a:endParaRPr/>
          </a:p>
          <a:p>
            <a:pPr indent="0" lvl="0" marL="0" marR="0" rtl="0" algn="l">
              <a:lnSpc>
                <a:spcPct val="100000"/>
              </a:lnSpc>
              <a:spcBef>
                <a:spcPts val="0"/>
              </a:spcBef>
              <a:spcAft>
                <a:spcPts val="0"/>
              </a:spcAft>
              <a:buClr>
                <a:srgbClr val="FFFFFF"/>
              </a:buClr>
              <a:buSzPts val="2200"/>
              <a:buFont typeface="Oswald"/>
              <a:buNone/>
            </a:pPr>
            <a:r>
              <a:t/>
            </a:r>
            <a:endParaRPr b="1" i="0" sz="22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151515"/>
              </a:buClr>
              <a:buSzPts val="2200"/>
              <a:buFont typeface="Oswald"/>
              <a:buNone/>
            </a:pPr>
            <a:r>
              <a:rPr b="1" i="0" lang="en-US" sz="2200" u="none" cap="none" strike="noStrike">
                <a:solidFill>
                  <a:srgbClr val="151515"/>
                </a:solidFill>
                <a:latin typeface="Oswald"/>
                <a:ea typeface="Oswald"/>
                <a:cs typeface="Oswald"/>
                <a:sym typeface="Oswald"/>
              </a:rPr>
              <a:t>CTEDE scholarship funds may be used to cover costs of select academic course(s) in the eligible CTE program of study but must be taken concurrently with CTE course(s). The CTEDE scholarship will cover the required English, math and science course in the eligible CTE program of student. The Anatomy and Physiology course is an exception if the dual enrolled student is on a healthcare career pathway. Students requiring developmental co-requisite courses along with college English and math courses to meet program requirements are not eligible to receive the CTEDE funds for these courses. </a:t>
            </a:r>
            <a:endParaRPr b="1" i="0" sz="2200" u="none" cap="none" strike="sngStrike">
              <a:solidFill>
                <a:srgbClr val="151515"/>
              </a:solidFill>
              <a:latin typeface="Oswald"/>
              <a:ea typeface="Oswald"/>
              <a:cs typeface="Oswald"/>
              <a:sym typeface="Oswald"/>
            </a:endParaRPr>
          </a:p>
        </p:txBody>
      </p:sp>
      <p:sp>
        <p:nvSpPr>
          <p:cNvPr id="252" name="Google Shape;252;p25"/>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Scholarship funds are contingent upon allocations by the Alabama Legislature and are administered according to the direction of the ACCS Chancellor.</a:t>
            </a:r>
            <a:endParaRPr b="1" i="0" sz="3600" u="none" cap="none" strike="noStrike">
              <a:solidFill>
                <a:srgbClr val="BF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b="0" l="0" r="0" t="0"/>
          <a:stretch/>
        </p:blipFill>
        <p:spPr>
          <a:xfrm>
            <a:off x="22085099" y="26688"/>
            <a:ext cx="2151728" cy="2151728"/>
          </a:xfrm>
          <a:prstGeom prst="rect">
            <a:avLst/>
          </a:prstGeom>
          <a:noFill/>
          <a:ln>
            <a:noFill/>
          </a:ln>
        </p:spPr>
      </p:pic>
      <p:sp>
        <p:nvSpPr>
          <p:cNvPr id="57" name="Google Shape;57;p8"/>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Barlow Condensed SemiBold"/>
              <a:buNone/>
            </a:pPr>
            <a:r>
              <a:rPr lang="en-US" sz="13300"/>
              <a:t>HOUSEKEEPING</a:t>
            </a:r>
            <a:endParaRPr/>
          </a:p>
        </p:txBody>
      </p:sp>
      <p:sp>
        <p:nvSpPr>
          <p:cNvPr id="58" name="Google Shape;58;p8"/>
          <p:cNvSpPr txBox="1"/>
          <p:nvPr>
            <p:ph idx="2" type="body"/>
          </p:nvPr>
        </p:nvSpPr>
        <p:spPr>
          <a:xfrm>
            <a:off x="566803" y="3510506"/>
            <a:ext cx="22063075" cy="8689515"/>
          </a:xfrm>
          <a:prstGeom prst="rect">
            <a:avLst/>
          </a:prstGeom>
          <a:noFill/>
          <a:ln>
            <a:noFill/>
          </a:ln>
        </p:spPr>
        <p:txBody>
          <a:bodyPr anchorCtr="0" anchor="t" bIns="45700" lIns="91425" spcFirstLastPara="1" rIns="91425" wrap="square" tIns="45700">
            <a:noAutofit/>
          </a:bodyPr>
          <a:lstStyle/>
          <a:p>
            <a:pPr indent="-857250" lvl="0" marL="857250" rtl="0" algn="l">
              <a:lnSpc>
                <a:spcPct val="100000"/>
              </a:lnSpc>
              <a:spcBef>
                <a:spcPts val="0"/>
              </a:spcBef>
              <a:spcAft>
                <a:spcPts val="0"/>
              </a:spcAft>
              <a:buClr>
                <a:srgbClr val="464646"/>
              </a:buClr>
              <a:buSzPts val="7500"/>
              <a:buFont typeface="Arial"/>
              <a:buChar char="•"/>
            </a:pPr>
            <a:r>
              <a:rPr lang="en-US"/>
              <a:t>Please use the chat function to ask questions or make comments. </a:t>
            </a:r>
            <a:endParaRPr/>
          </a:p>
          <a:p>
            <a:pPr indent="-857250" lvl="0" marL="857250" rtl="0" algn="l">
              <a:lnSpc>
                <a:spcPct val="100000"/>
              </a:lnSpc>
              <a:spcBef>
                <a:spcPts val="5900"/>
              </a:spcBef>
              <a:spcAft>
                <a:spcPts val="0"/>
              </a:spcAft>
              <a:buClr>
                <a:srgbClr val="464646"/>
              </a:buClr>
              <a:buSzPts val="7500"/>
              <a:buFont typeface="Arial"/>
              <a:buChar char="•"/>
            </a:pPr>
            <a:r>
              <a:rPr lang="en-US"/>
              <a:t>This session will be recorded.</a:t>
            </a:r>
            <a:endParaRPr/>
          </a:p>
        </p:txBody>
      </p:sp>
      <p:sp>
        <p:nvSpPr>
          <p:cNvPr id="59" name="Google Shape;59;p8"/>
          <p:cNvSpPr txBox="1"/>
          <p:nvPr/>
        </p:nvSpPr>
        <p:spPr>
          <a:xfrm>
            <a:off x="2187259" y="8197761"/>
            <a:ext cx="21258278" cy="47397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151515"/>
              </a:buClr>
              <a:buSzPts val="6600"/>
              <a:buFont typeface="Montserrat"/>
              <a:buNone/>
            </a:pPr>
            <a:r>
              <a:rPr b="1" i="0" lang="en-US" sz="6600" u="none" cap="none" strike="noStrike">
                <a:solidFill>
                  <a:srgbClr val="151515"/>
                </a:solidFill>
                <a:latin typeface="Montserrat"/>
                <a:ea typeface="Montserrat"/>
                <a:cs typeface="Montserrat"/>
                <a:sym typeface="Montserrat"/>
              </a:rPr>
              <a:t>Dr. Neil Scott</a:t>
            </a:r>
            <a:endParaRPr/>
          </a:p>
          <a:p>
            <a:pPr indent="0" lvl="0" marL="0" marR="0" rtl="0" algn="r">
              <a:lnSpc>
                <a:spcPct val="100000"/>
              </a:lnSpc>
              <a:spcBef>
                <a:spcPts val="600"/>
              </a:spcBef>
              <a:spcAft>
                <a:spcPts val="0"/>
              </a:spcAft>
              <a:buClr>
                <a:srgbClr val="151515"/>
              </a:buClr>
              <a:buSzPts val="5400"/>
              <a:buFont typeface="Arial"/>
              <a:buNone/>
            </a:pPr>
            <a:r>
              <a:rPr b="0" i="1" lang="en-US" sz="5400" u="none" cap="none" strike="noStrike">
                <a:solidFill>
                  <a:srgbClr val="151515"/>
                </a:solidFill>
                <a:latin typeface="Arial"/>
                <a:ea typeface="Arial"/>
                <a:cs typeface="Arial"/>
                <a:sym typeface="Arial"/>
              </a:rPr>
              <a:t>Executive Director of Strategic Enrollment Management</a:t>
            </a:r>
            <a:endParaRPr/>
          </a:p>
          <a:p>
            <a:pPr indent="0" lvl="0" marL="0" marR="0" rtl="0" algn="r">
              <a:lnSpc>
                <a:spcPct val="100000"/>
              </a:lnSpc>
              <a:spcBef>
                <a:spcPts val="600"/>
              </a:spcBef>
              <a:spcAft>
                <a:spcPts val="0"/>
              </a:spcAft>
              <a:buClr>
                <a:srgbClr val="151515"/>
              </a:buClr>
              <a:buSzPts val="5400"/>
              <a:buFont typeface="Arial"/>
              <a:buNone/>
            </a:pPr>
            <a:r>
              <a:rPr b="0" i="1" lang="en-US" sz="5400" u="none" cap="none" strike="noStrike">
                <a:solidFill>
                  <a:srgbClr val="151515"/>
                </a:solidFill>
                <a:latin typeface="Arial"/>
                <a:ea typeface="Arial"/>
                <a:cs typeface="Arial"/>
                <a:sym typeface="Arial"/>
              </a:rPr>
              <a:t>Alabama Community College System</a:t>
            </a:r>
            <a:endParaRPr/>
          </a:p>
          <a:p>
            <a:pPr indent="0" lvl="0" marL="0" marR="0" rtl="0" algn="r">
              <a:lnSpc>
                <a:spcPct val="100000"/>
              </a:lnSpc>
              <a:spcBef>
                <a:spcPts val="600"/>
              </a:spcBef>
              <a:spcAft>
                <a:spcPts val="0"/>
              </a:spcAft>
              <a:buClr>
                <a:srgbClr val="BF0000"/>
              </a:buClr>
              <a:buSzPts val="5400"/>
              <a:buFont typeface="Arial"/>
              <a:buNone/>
            </a:pPr>
            <a:r>
              <a:rPr b="0" i="1" lang="en-US" sz="5400" u="sng" cap="none" strike="noStrike">
                <a:solidFill>
                  <a:schemeClr val="hlink"/>
                </a:solidFill>
                <a:latin typeface="Arial"/>
                <a:ea typeface="Arial"/>
                <a:cs typeface="Arial"/>
                <a:sym typeface="Arial"/>
                <a:hlinkClick r:id="rId4"/>
              </a:rPr>
              <a:t>Neil.Scott@accs.edu</a:t>
            </a:r>
            <a:endParaRPr b="0" i="1" sz="5400" u="none" cap="none" strike="noStrike">
              <a:solidFill>
                <a:srgbClr val="BF0000"/>
              </a:solidFill>
              <a:latin typeface="Arial"/>
              <a:ea typeface="Arial"/>
              <a:cs typeface="Arial"/>
              <a:sym typeface="Arial"/>
            </a:endParaRPr>
          </a:p>
          <a:p>
            <a:pPr indent="0" lvl="0" marL="0" marR="0" rtl="0" algn="r">
              <a:lnSpc>
                <a:spcPct val="100000"/>
              </a:lnSpc>
              <a:spcBef>
                <a:spcPts val="600"/>
              </a:spcBef>
              <a:spcAft>
                <a:spcPts val="0"/>
              </a:spcAft>
              <a:buClr>
                <a:srgbClr val="151515"/>
              </a:buClr>
              <a:buSzPts val="5400"/>
              <a:buFont typeface="Arial"/>
              <a:buNone/>
            </a:pPr>
            <a:r>
              <a:rPr b="0" i="1" lang="en-US" sz="5400" u="none" cap="none" strike="noStrike">
                <a:solidFill>
                  <a:srgbClr val="151515"/>
                </a:solidFill>
                <a:latin typeface="Arial"/>
                <a:ea typeface="Arial"/>
                <a:cs typeface="Arial"/>
                <a:sym typeface="Arial"/>
              </a:rPr>
              <a:t>334.293.4575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8" name="Google Shape;258;p26"/>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CHANGE IN STATUS NOTIFICATION </a:t>
            </a:r>
            <a:endParaRPr/>
          </a:p>
        </p:txBody>
      </p:sp>
      <p:sp>
        <p:nvSpPr>
          <p:cNvPr id="259" name="Google Shape;259;p26"/>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14</a:t>
            </a:r>
            <a:endParaRPr/>
          </a:p>
        </p:txBody>
      </p:sp>
      <p:sp>
        <p:nvSpPr>
          <p:cNvPr id="260" name="Google Shape;260;p26"/>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14</a:t>
            </a:r>
            <a:endParaRPr/>
          </a:p>
        </p:txBody>
      </p:sp>
      <p:sp>
        <p:nvSpPr>
          <p:cNvPr id="261" name="Google Shape;261;p26"/>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262" name="Google Shape;262;p26"/>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600"/>
              <a:buFont typeface="Oswald"/>
              <a:buNone/>
            </a:pPr>
            <a:r>
              <a:rPr b="1" i="0" lang="en-US" sz="3600" u="none" cap="none" strike="noStrike">
                <a:solidFill>
                  <a:srgbClr val="151515"/>
                </a:solidFill>
                <a:latin typeface="Oswald"/>
                <a:ea typeface="Oswald"/>
                <a:cs typeface="Oswald"/>
                <a:sym typeface="Oswald"/>
              </a:rPr>
              <a:t>The appropriate secondary educational entity will be notified of any enrollment status change including but not limited to non-attendance, withdrawals, and non-payment.</a:t>
            </a:r>
            <a:endParaRPr b="1" i="0" sz="3600" u="none" cap="none" strike="noStrike">
              <a:solidFill>
                <a:srgbClr val="BF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Barlow Condensed SemiBold"/>
              <a:buNone/>
            </a:pPr>
            <a:r>
              <a:rPr lang="en-US"/>
              <a:t>WRAP UP</a:t>
            </a:r>
            <a:endParaRPr/>
          </a:p>
        </p:txBody>
      </p:sp>
      <p:sp>
        <p:nvSpPr>
          <p:cNvPr id="268" name="Google Shape;268;p27"/>
          <p:cNvSpPr txBox="1"/>
          <p:nvPr>
            <p:ph idx="1" type="body"/>
          </p:nvPr>
        </p:nvSpPr>
        <p:spPr>
          <a:xfrm>
            <a:off x="566804" y="2018591"/>
            <a:ext cx="22063075" cy="14684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12000"/>
              <a:buFont typeface="Barlow Condensed SemiBold"/>
              <a:buNone/>
            </a:pPr>
            <a:r>
              <a:rPr lang="en-US"/>
              <a:t>Building Relationships</a:t>
            </a:r>
            <a:endParaRPr/>
          </a:p>
        </p:txBody>
      </p:sp>
      <p:sp>
        <p:nvSpPr>
          <p:cNvPr id="269" name="Google Shape;269;p27"/>
          <p:cNvSpPr txBox="1"/>
          <p:nvPr>
            <p:ph idx="2" type="body"/>
          </p:nvPr>
        </p:nvSpPr>
        <p:spPr>
          <a:xfrm>
            <a:off x="566803" y="3510506"/>
            <a:ext cx="22063075" cy="8689515"/>
          </a:xfrm>
          <a:prstGeom prst="rect">
            <a:avLst/>
          </a:prstGeom>
          <a:noFill/>
          <a:ln>
            <a:noFill/>
          </a:ln>
        </p:spPr>
        <p:txBody>
          <a:bodyPr anchorCtr="0" anchor="t" bIns="45700" lIns="91425" spcFirstLastPara="1" rIns="91425" wrap="square" tIns="45700">
            <a:noAutofit/>
          </a:bodyPr>
          <a:lstStyle/>
          <a:p>
            <a:pPr indent="-857250" lvl="0" marL="857250" rtl="0" algn="l">
              <a:lnSpc>
                <a:spcPct val="100000"/>
              </a:lnSpc>
              <a:spcBef>
                <a:spcPts val="0"/>
              </a:spcBef>
              <a:spcAft>
                <a:spcPts val="0"/>
              </a:spcAft>
              <a:buClr>
                <a:srgbClr val="464646"/>
              </a:buClr>
              <a:buSzPts val="7500"/>
              <a:buFont typeface="Arial"/>
              <a:buChar char="•"/>
            </a:pPr>
            <a:r>
              <a:rPr lang="en-US"/>
              <a:t>Invitations to visit your campus are appreciated!</a:t>
            </a:r>
            <a:endParaRPr/>
          </a:p>
          <a:p>
            <a:pPr indent="-857250" lvl="1" marL="2127250" rtl="0" algn="l">
              <a:lnSpc>
                <a:spcPct val="100000"/>
              </a:lnSpc>
              <a:spcBef>
                <a:spcPts val="0"/>
              </a:spcBef>
              <a:spcAft>
                <a:spcPts val="0"/>
              </a:spcAft>
              <a:buClr>
                <a:srgbClr val="000000"/>
              </a:buClr>
              <a:buSzPts val="6000"/>
              <a:buFont typeface="Arial"/>
              <a:buChar char="•"/>
            </a:pPr>
            <a:r>
              <a:rPr lang="en-US"/>
              <a:t>Here to assist.</a:t>
            </a:r>
            <a:endParaRPr/>
          </a:p>
          <a:p>
            <a:pPr indent="-857250" lvl="1" marL="2127250" rtl="0" algn="l">
              <a:lnSpc>
                <a:spcPct val="100000"/>
              </a:lnSpc>
              <a:spcBef>
                <a:spcPts val="0"/>
              </a:spcBef>
              <a:spcAft>
                <a:spcPts val="0"/>
              </a:spcAft>
              <a:buClr>
                <a:srgbClr val="000000"/>
              </a:buClr>
              <a:buSzPts val="6000"/>
              <a:buFont typeface="Arial"/>
              <a:buChar char="•"/>
            </a:pPr>
            <a:r>
              <a:rPr lang="en-US"/>
              <a:t>Cell 251.298.4792</a:t>
            </a:r>
            <a:endParaRPr/>
          </a:p>
          <a:p>
            <a:pPr indent="0" lvl="1" marL="1270000" rtl="0" algn="l">
              <a:lnSpc>
                <a:spcPct val="100000"/>
              </a:lnSpc>
              <a:spcBef>
                <a:spcPts val="0"/>
              </a:spcBef>
              <a:spcAft>
                <a:spcPts val="0"/>
              </a:spcAft>
              <a:buClr>
                <a:srgbClr val="000000"/>
              </a:buClr>
              <a:buSzPts val="6000"/>
              <a:buFont typeface="Helvetica Neue"/>
              <a:buNone/>
            </a:pPr>
            <a:r>
              <a:t/>
            </a:r>
            <a:endParaRPr/>
          </a:p>
          <a:p>
            <a:pPr indent="-857250" lvl="0" marL="857250" rtl="0" algn="l">
              <a:lnSpc>
                <a:spcPct val="100000"/>
              </a:lnSpc>
              <a:spcBef>
                <a:spcPts val="0"/>
              </a:spcBef>
              <a:spcAft>
                <a:spcPts val="0"/>
              </a:spcAft>
              <a:buClr>
                <a:srgbClr val="464646"/>
              </a:buClr>
              <a:buSzPts val="7500"/>
              <a:buFont typeface="Arial"/>
              <a:buChar char="•"/>
            </a:pPr>
            <a:r>
              <a:rPr lang="en-US"/>
              <a:t>Dual Enrollment Conference</a:t>
            </a:r>
            <a:endParaRPr/>
          </a:p>
          <a:p>
            <a:pPr indent="-857250" lvl="1" marL="2127250" rtl="0" algn="l">
              <a:lnSpc>
                <a:spcPct val="100000"/>
              </a:lnSpc>
              <a:spcBef>
                <a:spcPts val="0"/>
              </a:spcBef>
              <a:spcAft>
                <a:spcPts val="0"/>
              </a:spcAft>
              <a:buClr>
                <a:srgbClr val="000000"/>
              </a:buClr>
              <a:buSzPts val="6000"/>
              <a:buFont typeface="Arial"/>
              <a:buChar char="•"/>
            </a:pPr>
            <a:r>
              <a:rPr lang="en-US"/>
              <a:t>Please complete this survey.</a:t>
            </a:r>
            <a:endParaRPr/>
          </a:p>
          <a:p>
            <a:pPr indent="-476250" lvl="1" marL="2127250" rtl="0" algn="l">
              <a:lnSpc>
                <a:spcPct val="100000"/>
              </a:lnSpc>
              <a:spcBef>
                <a:spcPts val="5900"/>
              </a:spcBef>
              <a:spcAft>
                <a:spcPts val="0"/>
              </a:spcAft>
              <a:buClr>
                <a:srgbClr val="000000"/>
              </a:buClr>
              <a:buSzPts val="6000"/>
              <a:buFont typeface="Arial"/>
              <a:buNone/>
            </a:pPr>
            <a:r>
              <a:t/>
            </a:r>
            <a:endParaRPr/>
          </a:p>
          <a:p>
            <a:pPr indent="-381000" lvl="0" marL="857250" rtl="0" algn="l">
              <a:lnSpc>
                <a:spcPct val="100000"/>
              </a:lnSpc>
              <a:spcBef>
                <a:spcPts val="5900"/>
              </a:spcBef>
              <a:spcAft>
                <a:spcPts val="0"/>
              </a:spcAft>
              <a:buClr>
                <a:srgbClr val="464646"/>
              </a:buClr>
              <a:buSzPts val="7500"/>
              <a:buFont typeface="Arial"/>
              <a:buNone/>
            </a:pPr>
            <a:r>
              <a:t/>
            </a:r>
            <a:endParaRPr/>
          </a:p>
        </p:txBody>
      </p:sp>
      <p:pic>
        <p:nvPicPr>
          <p:cNvPr descr="Qr code&#10;&#10;Description automatically generated" id="270" name="Google Shape;270;p27"/>
          <p:cNvPicPr preferRelativeResize="0"/>
          <p:nvPr/>
        </p:nvPicPr>
        <p:blipFill rotWithShape="1">
          <a:blip r:embed="rId3">
            <a:alphaModFix/>
          </a:blip>
          <a:srcRect b="6164" l="5617" r="6162" t="6416"/>
          <a:stretch/>
        </p:blipFill>
        <p:spPr>
          <a:xfrm>
            <a:off x="3908927" y="8543313"/>
            <a:ext cx="4346074" cy="4306564"/>
          </a:xfrm>
          <a:prstGeom prst="rect">
            <a:avLst/>
          </a:prstGeom>
          <a:noFill/>
          <a:ln>
            <a:noFill/>
          </a:ln>
        </p:spPr>
      </p:pic>
      <p:pic>
        <p:nvPicPr>
          <p:cNvPr descr="Graphical user interface, application&#10;&#10;Description automatically generated" id="271" name="Google Shape;271;p27"/>
          <p:cNvPicPr preferRelativeResize="0"/>
          <p:nvPr/>
        </p:nvPicPr>
        <p:blipFill rotWithShape="1">
          <a:blip r:embed="rId4">
            <a:alphaModFix/>
          </a:blip>
          <a:srcRect b="0" l="0" r="0" t="0"/>
          <a:stretch/>
        </p:blipFill>
        <p:spPr>
          <a:xfrm>
            <a:off x="11188902" y="4843873"/>
            <a:ext cx="12026698" cy="68535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descr="Shape, arrow, circle&#10;&#10;Description automatically generated" id="64" name="Google Shape;64;p9"/>
          <p:cNvPicPr preferRelativeResize="0"/>
          <p:nvPr/>
        </p:nvPicPr>
        <p:blipFill rotWithShape="1">
          <a:blip r:embed="rId3">
            <a:alphaModFix amt="82000"/>
          </a:blip>
          <a:srcRect b="0" l="0" r="0" t="0"/>
          <a:stretch/>
        </p:blipFill>
        <p:spPr>
          <a:xfrm>
            <a:off x="-189027" y="-27343"/>
            <a:ext cx="24636822" cy="13913463"/>
          </a:xfrm>
          <a:prstGeom prst="rect">
            <a:avLst/>
          </a:prstGeom>
          <a:gradFill>
            <a:gsLst>
              <a:gs pos="0">
                <a:srgbClr val="000000"/>
              </a:gs>
              <a:gs pos="100000">
                <a:schemeClr val="lt1"/>
              </a:gs>
            </a:gsLst>
            <a:lin ang="18900000" scaled="0"/>
          </a:gradFill>
          <a:ln>
            <a:noFill/>
          </a:ln>
        </p:spPr>
      </p:pic>
      <p:pic>
        <p:nvPicPr>
          <p:cNvPr id="65" name="Google Shape;65;p9"/>
          <p:cNvPicPr preferRelativeResize="0"/>
          <p:nvPr/>
        </p:nvPicPr>
        <p:blipFill rotWithShape="1">
          <a:blip r:embed="rId4">
            <a:alphaModFix/>
          </a:blip>
          <a:srcRect b="0" l="0" r="0" t="0"/>
          <a:stretch/>
        </p:blipFill>
        <p:spPr>
          <a:xfrm>
            <a:off x="9753600" y="9993863"/>
            <a:ext cx="9532930" cy="1455182"/>
          </a:xfrm>
          <a:prstGeom prst="rect">
            <a:avLst/>
          </a:prstGeom>
          <a:noFill/>
          <a:ln>
            <a:noFill/>
          </a:ln>
        </p:spPr>
      </p:pic>
      <p:pic>
        <p:nvPicPr>
          <p:cNvPr id="66" name="Google Shape;66;p9"/>
          <p:cNvPicPr preferRelativeResize="0"/>
          <p:nvPr/>
        </p:nvPicPr>
        <p:blipFill rotWithShape="1">
          <a:blip r:embed="rId5">
            <a:alphaModFix/>
          </a:blip>
          <a:srcRect b="0" l="0" r="0" t="0"/>
          <a:stretch/>
        </p:blipFill>
        <p:spPr>
          <a:xfrm>
            <a:off x="19700332" y="9079723"/>
            <a:ext cx="2976787" cy="2976787"/>
          </a:xfrm>
          <a:prstGeom prst="rect">
            <a:avLst/>
          </a:prstGeom>
          <a:noFill/>
          <a:ln>
            <a:noFill/>
          </a:ln>
        </p:spPr>
      </p:pic>
      <p:sp>
        <p:nvSpPr>
          <p:cNvPr id="67" name="Google Shape;67;p9"/>
          <p:cNvSpPr/>
          <p:nvPr/>
        </p:nvSpPr>
        <p:spPr>
          <a:xfrm>
            <a:off x="12537661" y="5119277"/>
            <a:ext cx="5325035" cy="254467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77777"/>
              </a:lnSpc>
              <a:spcBef>
                <a:spcPts val="0"/>
              </a:spcBef>
              <a:spcAft>
                <a:spcPts val="0"/>
              </a:spcAft>
              <a:buClr>
                <a:schemeClr val="dk2"/>
              </a:buClr>
              <a:buSzPts val="5400"/>
              <a:buFont typeface="Montserrat"/>
              <a:buNone/>
            </a:pPr>
            <a:r>
              <a:rPr b="1" i="1" lang="en-US" sz="5400" u="none" cap="none" strike="noStrike">
                <a:solidFill>
                  <a:schemeClr val="dk2"/>
                </a:solidFill>
                <a:latin typeface="Montserrat"/>
                <a:ea typeface="Montserrat"/>
                <a:cs typeface="Montserrat"/>
                <a:sym typeface="Montserrat"/>
              </a:rPr>
              <a:t>ACCS DE Taskforce</a:t>
            </a:r>
            <a:endParaRPr b="1" i="1" sz="5400" u="none" cap="none" strike="noStrike">
              <a:solidFill>
                <a:schemeClr val="dk2"/>
              </a:solidFill>
              <a:latin typeface="Arial"/>
              <a:ea typeface="Arial"/>
              <a:cs typeface="Arial"/>
              <a:sym typeface="Arial"/>
            </a:endParaRPr>
          </a:p>
        </p:txBody>
      </p:sp>
      <p:cxnSp>
        <p:nvCxnSpPr>
          <p:cNvPr id="68" name="Google Shape;68;p9"/>
          <p:cNvCxnSpPr/>
          <p:nvPr/>
        </p:nvCxnSpPr>
        <p:spPr>
          <a:xfrm>
            <a:off x="5647765" y="4720028"/>
            <a:ext cx="1121355" cy="712584"/>
          </a:xfrm>
          <a:prstGeom prst="straightConnector1">
            <a:avLst/>
          </a:prstGeom>
          <a:noFill/>
          <a:ln cap="flat" cmpd="sng" w="200025">
            <a:solidFill>
              <a:schemeClr val="lt1"/>
            </a:solidFill>
            <a:prstDash val="solid"/>
            <a:miter lim="400000"/>
            <a:headEnd len="sm" w="sm" type="none"/>
            <a:tailEnd len="sm" w="sm" type="none"/>
          </a:ln>
        </p:spPr>
      </p:cxnSp>
      <p:cxnSp>
        <p:nvCxnSpPr>
          <p:cNvPr id="69" name="Google Shape;69;p9"/>
          <p:cNvCxnSpPr/>
          <p:nvPr/>
        </p:nvCxnSpPr>
        <p:spPr>
          <a:xfrm>
            <a:off x="11814368" y="6526084"/>
            <a:ext cx="723293" cy="0"/>
          </a:xfrm>
          <a:prstGeom prst="straightConnector1">
            <a:avLst/>
          </a:prstGeom>
          <a:noFill/>
          <a:ln cap="flat" cmpd="sng" w="200025">
            <a:solidFill>
              <a:schemeClr val="lt1"/>
            </a:solidFill>
            <a:prstDash val="solid"/>
            <a:miter lim="400000"/>
            <a:headEnd len="sm" w="sm" type="none"/>
            <a:tailEnd len="sm" w="sm" type="none"/>
          </a:ln>
        </p:spPr>
      </p:cxnSp>
      <p:cxnSp>
        <p:nvCxnSpPr>
          <p:cNvPr id="70" name="Google Shape;70;p9"/>
          <p:cNvCxnSpPr/>
          <p:nvPr/>
        </p:nvCxnSpPr>
        <p:spPr>
          <a:xfrm flipH="1" rot="10800000">
            <a:off x="5635186" y="7381007"/>
            <a:ext cx="1133932" cy="682193"/>
          </a:xfrm>
          <a:prstGeom prst="straightConnector1">
            <a:avLst/>
          </a:prstGeom>
          <a:noFill/>
          <a:ln cap="flat" cmpd="sng" w="200025">
            <a:solidFill>
              <a:schemeClr val="lt1"/>
            </a:solidFill>
            <a:prstDash val="solid"/>
            <a:miter lim="400000"/>
            <a:headEnd len="sm" w="sm" type="none"/>
            <a:tailEnd len="sm" w="sm" type="none"/>
          </a:ln>
        </p:spPr>
      </p:cxnSp>
      <p:sp>
        <p:nvSpPr>
          <p:cNvPr id="71" name="Google Shape;71;p9"/>
          <p:cNvSpPr/>
          <p:nvPr/>
        </p:nvSpPr>
        <p:spPr>
          <a:xfrm>
            <a:off x="6582595" y="5119277"/>
            <a:ext cx="5325035" cy="254467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77777"/>
              </a:lnSpc>
              <a:spcBef>
                <a:spcPts val="0"/>
              </a:spcBef>
              <a:spcAft>
                <a:spcPts val="0"/>
              </a:spcAft>
              <a:buClr>
                <a:schemeClr val="dk2"/>
              </a:buClr>
              <a:buSzPts val="5400"/>
              <a:buFont typeface="Montserrat"/>
              <a:buNone/>
            </a:pPr>
            <a:r>
              <a:rPr b="1" i="1" lang="en-US" sz="5400" u="none" cap="none" strike="noStrike">
                <a:solidFill>
                  <a:schemeClr val="dk2"/>
                </a:solidFill>
                <a:latin typeface="Montserrat"/>
                <a:ea typeface="Montserrat"/>
                <a:cs typeface="Montserrat"/>
                <a:sym typeface="Montserrat"/>
              </a:rPr>
              <a:t>Ad Hoc Committee</a:t>
            </a:r>
            <a:endParaRPr b="1" i="1" sz="5400" u="none" cap="none" strike="noStrike">
              <a:solidFill>
                <a:schemeClr val="dk2"/>
              </a:solidFill>
              <a:latin typeface="Arial"/>
              <a:ea typeface="Arial"/>
              <a:cs typeface="Arial"/>
              <a:sym typeface="Arial"/>
            </a:endParaRPr>
          </a:p>
        </p:txBody>
      </p:sp>
      <p:cxnSp>
        <p:nvCxnSpPr>
          <p:cNvPr id="72" name="Google Shape;72;p9"/>
          <p:cNvCxnSpPr/>
          <p:nvPr/>
        </p:nvCxnSpPr>
        <p:spPr>
          <a:xfrm>
            <a:off x="17862696" y="6534827"/>
            <a:ext cx="806342" cy="0"/>
          </a:xfrm>
          <a:prstGeom prst="straightConnector1">
            <a:avLst/>
          </a:prstGeom>
          <a:noFill/>
          <a:ln cap="flat" cmpd="sng" w="200025">
            <a:solidFill>
              <a:schemeClr val="lt1"/>
            </a:solidFill>
            <a:prstDash val="solid"/>
            <a:miter lim="400000"/>
            <a:headEnd len="sm" w="sm" type="none"/>
            <a:tailEnd len="sm" w="sm" type="none"/>
          </a:ln>
        </p:spPr>
      </p:cxnSp>
      <p:sp>
        <p:nvSpPr>
          <p:cNvPr id="73" name="Google Shape;73;p9"/>
          <p:cNvSpPr/>
          <p:nvPr/>
        </p:nvSpPr>
        <p:spPr>
          <a:xfrm>
            <a:off x="18492727" y="5119277"/>
            <a:ext cx="5325035" cy="254467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77777"/>
              </a:lnSpc>
              <a:spcBef>
                <a:spcPts val="0"/>
              </a:spcBef>
              <a:spcAft>
                <a:spcPts val="0"/>
              </a:spcAft>
              <a:buClr>
                <a:schemeClr val="dk2"/>
              </a:buClr>
              <a:buSzPts val="5400"/>
              <a:buFont typeface="Montserrat"/>
              <a:buNone/>
            </a:pPr>
            <a:r>
              <a:rPr b="1" i="1" lang="en-US" sz="5400" u="none" cap="none" strike="noStrike">
                <a:solidFill>
                  <a:schemeClr val="dk2"/>
                </a:solidFill>
                <a:latin typeface="Montserrat"/>
                <a:ea typeface="Montserrat"/>
                <a:cs typeface="Montserrat"/>
                <a:sym typeface="Montserrat"/>
              </a:rPr>
              <a:t>Chancellor Approval</a:t>
            </a:r>
            <a:endParaRPr b="1" i="1" sz="5400" u="none" cap="none" strike="noStrike">
              <a:solidFill>
                <a:schemeClr val="dk2"/>
              </a:solidFill>
              <a:latin typeface="Arial"/>
              <a:ea typeface="Arial"/>
              <a:cs typeface="Arial"/>
              <a:sym typeface="Arial"/>
            </a:endParaRPr>
          </a:p>
        </p:txBody>
      </p:sp>
      <p:sp>
        <p:nvSpPr>
          <p:cNvPr id="74" name="Google Shape;74;p9"/>
          <p:cNvSpPr/>
          <p:nvPr/>
        </p:nvSpPr>
        <p:spPr>
          <a:xfrm>
            <a:off x="627529" y="2404495"/>
            <a:ext cx="5325035" cy="254467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77777"/>
              </a:lnSpc>
              <a:spcBef>
                <a:spcPts val="0"/>
              </a:spcBef>
              <a:spcAft>
                <a:spcPts val="0"/>
              </a:spcAft>
              <a:buClr>
                <a:schemeClr val="dk2"/>
              </a:buClr>
              <a:buSzPts val="5400"/>
              <a:buFont typeface="Montserrat"/>
              <a:buNone/>
            </a:pPr>
            <a:r>
              <a:rPr b="1" i="1" lang="en-US" sz="5400" u="none" cap="none" strike="noStrike">
                <a:solidFill>
                  <a:schemeClr val="dk2"/>
                </a:solidFill>
                <a:latin typeface="Montserrat"/>
                <a:ea typeface="Montserrat"/>
                <a:cs typeface="Montserrat"/>
                <a:sym typeface="Montserrat"/>
              </a:rPr>
              <a:t>College Focus Group</a:t>
            </a:r>
            <a:endParaRPr b="1" i="1" sz="5400" u="none" cap="none" strike="noStrike">
              <a:solidFill>
                <a:schemeClr val="dk2"/>
              </a:solidFill>
              <a:latin typeface="Arial"/>
              <a:ea typeface="Arial"/>
              <a:cs typeface="Arial"/>
              <a:sym typeface="Arial"/>
            </a:endParaRPr>
          </a:p>
        </p:txBody>
      </p:sp>
      <p:sp>
        <p:nvSpPr>
          <p:cNvPr id="75" name="Google Shape;75;p9"/>
          <p:cNvSpPr/>
          <p:nvPr/>
        </p:nvSpPr>
        <p:spPr>
          <a:xfrm>
            <a:off x="627528" y="7663951"/>
            <a:ext cx="5325035" cy="254467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77777"/>
              </a:lnSpc>
              <a:spcBef>
                <a:spcPts val="2400"/>
              </a:spcBef>
              <a:spcAft>
                <a:spcPts val="0"/>
              </a:spcAft>
              <a:buClr>
                <a:schemeClr val="dk2"/>
              </a:buClr>
              <a:buSzPts val="5400"/>
              <a:buFont typeface="Montserrat"/>
              <a:buNone/>
            </a:pPr>
            <a:r>
              <a:rPr b="1" i="1" lang="en-US" sz="5400" u="none" cap="none" strike="noStrike">
                <a:solidFill>
                  <a:schemeClr val="dk2"/>
                </a:solidFill>
                <a:latin typeface="Montserrat"/>
                <a:ea typeface="Montserrat"/>
                <a:cs typeface="Montserrat"/>
                <a:sym typeface="Montserrat"/>
              </a:rPr>
              <a:t>K-12 Focus Group</a:t>
            </a:r>
            <a:endParaRPr b="1" i="1" sz="5400" u="none" cap="none" strike="noStrike">
              <a:solidFill>
                <a:schemeClr val="dk2"/>
              </a:solidFill>
              <a:latin typeface="Arial"/>
              <a:ea typeface="Arial"/>
              <a:cs typeface="Arial"/>
              <a:sym typeface="Arial"/>
            </a:endParaRPr>
          </a:p>
        </p:txBody>
      </p:sp>
      <p:sp>
        <p:nvSpPr>
          <p:cNvPr id="76" name="Google Shape;76;p9"/>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THE REVIEW PROCESS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0"/>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82" name="Google Shape;82;p10"/>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ELIGIBILITY CRITERIA</a:t>
            </a:r>
            <a:endParaRPr/>
          </a:p>
        </p:txBody>
      </p:sp>
      <p:sp>
        <p:nvSpPr>
          <p:cNvPr id="83" name="Google Shape;83;p10"/>
          <p:cNvSpPr txBox="1"/>
          <p:nvPr/>
        </p:nvSpPr>
        <p:spPr>
          <a:xfrm>
            <a:off x="950975" y="216596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2.2</a:t>
            </a:r>
            <a:endParaRPr/>
          </a:p>
        </p:txBody>
      </p:sp>
      <p:sp>
        <p:nvSpPr>
          <p:cNvPr id="84" name="Google Shape;84;p10"/>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2.2</a:t>
            </a:r>
            <a:endParaRPr b="0" i="0" sz="12500" u="none" cap="none" strike="noStrike">
              <a:solidFill>
                <a:srgbClr val="BF0000"/>
              </a:solidFill>
              <a:latin typeface="Barlow Condensed SemiBold"/>
              <a:ea typeface="Barlow Condensed SemiBold"/>
              <a:cs typeface="Barlow Condensed SemiBold"/>
              <a:sym typeface="Barlow Condensed SemiBold"/>
            </a:endParaRPr>
          </a:p>
        </p:txBody>
      </p:sp>
      <p:sp>
        <p:nvSpPr>
          <p:cNvPr id="85" name="Google Shape;85;p10"/>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86" name="Google Shape;86;p10"/>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In the absence of an Alabama driver's license or state-issued ID card, a student may provide a certified copy of their birth certificate to establish U.S. citizenship and a printout of the student information profile sheet from iNow signed and dated by their high school principal to establish current residency and identification. The profile sheet must show the student's home address and include the student's photo. </a:t>
            </a:r>
            <a:endParaRPr b="1" i="0" sz="4000" u="none" cap="none" strike="noStrike">
              <a:solidFill>
                <a:srgbClr val="151515"/>
              </a:solidFill>
              <a:latin typeface="Oswald"/>
              <a:ea typeface="Oswald"/>
              <a:cs typeface="Oswald"/>
              <a:sym typeface="Oswald"/>
            </a:endParaRPr>
          </a:p>
        </p:txBody>
      </p:sp>
      <p:sp>
        <p:nvSpPr>
          <p:cNvPr id="87" name="Google Shape;87;p10"/>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must </a:t>
            </a:r>
            <a:r>
              <a:rPr b="1" i="0" lang="en-US" sz="4000" u="none" cap="none" strike="noStrike">
                <a:solidFill>
                  <a:srgbClr val="BF0000"/>
                </a:solidFill>
                <a:latin typeface="Oswald"/>
                <a:ea typeface="Oswald"/>
                <a:cs typeface="Oswald"/>
                <a:sym typeface="Oswald"/>
              </a:rPr>
              <a:t>comply with the identification requirements</a:t>
            </a:r>
            <a:r>
              <a:rPr b="1" i="0" lang="en-US" sz="4000" u="none" cap="none" strike="noStrike">
                <a:solidFill>
                  <a:srgbClr val="151515"/>
                </a:solidFill>
                <a:latin typeface="Oswald"/>
                <a:ea typeface="Oswald"/>
                <a:cs typeface="Oswald"/>
                <a:sym typeface="Oswald"/>
              </a:rPr>
              <a:t> prescribed in the general admission procedure. ACCS institutions may accept a student information system profile sheet for identification.</a:t>
            </a:r>
            <a:endParaRPr b="1" i="0" sz="4000" u="none" cap="none" strike="noStrike">
              <a:solidFill>
                <a:srgbClr val="151515"/>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93" name="Google Shape;93;p11"/>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ELIGIBILITY CRITERIA</a:t>
            </a:r>
            <a:endParaRPr/>
          </a:p>
        </p:txBody>
      </p:sp>
      <p:sp>
        <p:nvSpPr>
          <p:cNvPr id="94" name="Google Shape;94;p11"/>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2.3</a:t>
            </a:r>
            <a:endParaRPr/>
          </a:p>
        </p:txBody>
      </p:sp>
      <p:sp>
        <p:nvSpPr>
          <p:cNvPr id="95" name="Google Shape;95;p11"/>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2.3</a:t>
            </a:r>
            <a:endParaRPr/>
          </a:p>
        </p:txBody>
      </p:sp>
      <p:sp>
        <p:nvSpPr>
          <p:cNvPr id="96" name="Google Shape;96;p11"/>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97" name="Google Shape;97;p11"/>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must be in grade 10, 11, or 12. An exception may be granted by the Chancellor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for students documented as gifted and talented in accordance with Alabama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Administrative Code §290-8-9 .12. </a:t>
            </a:r>
            <a:endParaRPr b="1" i="0" sz="4000" u="none" cap="none" strike="noStrike">
              <a:solidFill>
                <a:srgbClr val="151515"/>
              </a:solidFill>
              <a:latin typeface="Oswald"/>
              <a:ea typeface="Oswald"/>
              <a:cs typeface="Oswald"/>
              <a:sym typeface="Oswald"/>
            </a:endParaRPr>
          </a:p>
        </p:txBody>
      </p:sp>
      <p:sp>
        <p:nvSpPr>
          <p:cNvPr id="98" name="Google Shape;98;p11"/>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 Students must be </a:t>
            </a:r>
            <a:r>
              <a:rPr b="1" i="0" lang="en-US" sz="4000" u="none" cap="none" strike="noStrike">
                <a:solidFill>
                  <a:srgbClr val="BF0000"/>
                </a:solidFill>
                <a:latin typeface="Oswald"/>
                <a:ea typeface="Oswald"/>
                <a:cs typeface="Oswald"/>
                <a:sym typeface="Oswald"/>
              </a:rPr>
              <a:t>rising</a:t>
            </a:r>
            <a:r>
              <a:rPr b="1" i="0" lang="en-US" sz="4000" u="none" cap="none" strike="noStrike">
                <a:solidFill>
                  <a:srgbClr val="151515"/>
                </a:solidFill>
                <a:latin typeface="Oswald"/>
                <a:ea typeface="Oswald"/>
                <a:cs typeface="Oswald"/>
                <a:sym typeface="Oswald"/>
              </a:rPr>
              <a:t> 10th, 11th, or 12th </a:t>
            </a:r>
            <a:r>
              <a:rPr b="1" i="0" lang="en-US" sz="4000" u="none" cap="none" strike="noStrike">
                <a:solidFill>
                  <a:srgbClr val="BF0000"/>
                </a:solidFill>
                <a:latin typeface="Oswald"/>
                <a:ea typeface="Oswald"/>
                <a:cs typeface="Oswald"/>
                <a:sym typeface="Oswald"/>
              </a:rPr>
              <a:t>graders as defined by each secondary education entity’s promotion/retention policy</a:t>
            </a:r>
            <a:r>
              <a:rPr b="1" i="0" lang="en-US" sz="4000" u="none" cap="none" strike="noStrike">
                <a:solidFill>
                  <a:srgbClr val="151515"/>
                </a:solidFill>
                <a:latin typeface="Oswald"/>
                <a:ea typeface="Oswald"/>
                <a:cs typeface="Oswald"/>
                <a:sym typeface="Oswald"/>
              </a:rPr>
              <a:t>. An exception may be granted through ACCS </a:t>
            </a:r>
            <a:r>
              <a:rPr b="1" i="0" lang="en-US" sz="4000" u="none" cap="none" strike="noStrike">
                <a:solidFill>
                  <a:srgbClr val="BF0000"/>
                </a:solidFill>
                <a:latin typeface="Oswald"/>
                <a:ea typeface="Oswald"/>
                <a:cs typeface="Oswald"/>
                <a:sym typeface="Oswald"/>
              </a:rPr>
              <a:t>waiver requests </a:t>
            </a:r>
            <a:r>
              <a:rPr b="1" i="0" lang="en-US" sz="4000" u="none" cap="none" strike="noStrike">
                <a:solidFill>
                  <a:srgbClr val="151515"/>
                </a:solidFill>
                <a:latin typeface="Oswald"/>
                <a:ea typeface="Oswald"/>
                <a:cs typeface="Oswald"/>
                <a:sym typeface="Oswald"/>
              </a:rPr>
              <a:t>including but not limited to students documented as gifted under Alabama Administrative Code §290-8-9.12.</a:t>
            </a:r>
            <a:endParaRPr b="1" i="0" sz="4000" u="none" cap="none" strike="noStrike">
              <a:solidFill>
                <a:srgbClr val="15151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2"/>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04" name="Google Shape;104;p12"/>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ELIGIBILITY CRITERIA</a:t>
            </a:r>
            <a:endParaRPr/>
          </a:p>
        </p:txBody>
      </p:sp>
      <p:sp>
        <p:nvSpPr>
          <p:cNvPr id="105" name="Google Shape;105;p12"/>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2.4</a:t>
            </a:r>
            <a:endParaRPr/>
          </a:p>
        </p:txBody>
      </p:sp>
      <p:sp>
        <p:nvSpPr>
          <p:cNvPr id="106" name="Google Shape;106;p12"/>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2.4</a:t>
            </a:r>
            <a:endParaRPr/>
          </a:p>
        </p:txBody>
      </p:sp>
      <p:sp>
        <p:nvSpPr>
          <p:cNvPr id="107" name="Google Shape;107;p12"/>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08" name="Google Shape;108;p12"/>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seeking enrollment in Dual Enrollment for Dual Credit coursework must have a minimum cumulative (unweighted) high school grade point average of 2.5 on a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4.0 scale. </a:t>
            </a:r>
            <a:endParaRPr b="1" i="0" sz="4000" u="none" cap="none" strike="noStrike">
              <a:solidFill>
                <a:srgbClr val="151515"/>
              </a:solidFill>
              <a:latin typeface="Oswald"/>
              <a:ea typeface="Oswald"/>
              <a:cs typeface="Oswald"/>
              <a:sym typeface="Oswald"/>
            </a:endParaRPr>
          </a:p>
        </p:txBody>
      </p:sp>
      <p:sp>
        <p:nvSpPr>
          <p:cNvPr id="109" name="Google Shape;109;p12"/>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seeking enrollment in Dual Enrollment for Dual Credit coursework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must have a minimum cumulative (unweighted) high school grade point average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of 2.5 on a 4.0 scale. Exceptions may be granted per program through ACCS </a:t>
            </a:r>
            <a:endParaRPr/>
          </a:p>
          <a:p>
            <a:pPr indent="0" lvl="0" marL="0" marR="0" rtl="0" algn="l">
              <a:lnSpc>
                <a:spcPct val="100000"/>
              </a:lnSpc>
              <a:spcBef>
                <a:spcPts val="0"/>
              </a:spcBef>
              <a:spcAft>
                <a:spcPts val="0"/>
              </a:spcAft>
              <a:buClr>
                <a:srgbClr val="BF0000"/>
              </a:buClr>
              <a:buSzPts val="4000"/>
              <a:buFont typeface="Oswald"/>
              <a:buNone/>
            </a:pPr>
            <a:r>
              <a:rPr b="1" i="0" lang="en-US" sz="4000" u="none" cap="none" strike="noStrike">
                <a:solidFill>
                  <a:srgbClr val="BF0000"/>
                </a:solidFill>
                <a:latin typeface="Oswald"/>
                <a:ea typeface="Oswald"/>
                <a:cs typeface="Oswald"/>
                <a:sym typeface="Oswald"/>
              </a:rPr>
              <a:t>waiver requests</a:t>
            </a:r>
            <a:r>
              <a:rPr b="1" i="0" lang="en-US" sz="4000" u="none" cap="none" strike="noStrike">
                <a:solidFill>
                  <a:srgbClr val="151515"/>
                </a:solidFill>
                <a:latin typeface="Oswald"/>
                <a:ea typeface="Oswald"/>
                <a:cs typeface="Oswald"/>
                <a:sym typeface="Oswald"/>
              </a:rPr>
              <a:t>.</a:t>
            </a:r>
            <a:endParaRPr b="1" i="0" sz="4000" u="none" cap="none" strike="noStrike">
              <a:solidFill>
                <a:srgbClr val="15151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3"/>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15" name="Google Shape;115;p13"/>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ELIGIBILITY CRITERIA</a:t>
            </a:r>
            <a:endParaRPr/>
          </a:p>
        </p:txBody>
      </p:sp>
      <p:sp>
        <p:nvSpPr>
          <p:cNvPr id="116" name="Google Shape;116;p13"/>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2.5</a:t>
            </a:r>
            <a:endParaRPr/>
          </a:p>
        </p:txBody>
      </p:sp>
      <p:sp>
        <p:nvSpPr>
          <p:cNvPr id="117" name="Google Shape;117;p13"/>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2.5</a:t>
            </a:r>
            <a:endParaRPr/>
          </a:p>
        </p:txBody>
      </p:sp>
      <p:sp>
        <p:nvSpPr>
          <p:cNvPr id="118" name="Google Shape;118;p13"/>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19" name="Google Shape;119;p13"/>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must have written approval of the appropriate principal or career and technical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education program representative (if applicable) </a:t>
            </a:r>
            <a:r>
              <a:rPr b="1" i="0" lang="en-US" sz="4000" u="none" cap="none" strike="sngStrike">
                <a:solidFill>
                  <a:srgbClr val="151515"/>
                </a:solidFill>
                <a:latin typeface="Oswald"/>
                <a:ea typeface="Oswald"/>
                <a:cs typeface="Oswald"/>
                <a:sym typeface="Oswald"/>
              </a:rPr>
              <a:t>and</a:t>
            </a:r>
            <a:r>
              <a:rPr b="1" i="0" lang="en-US" sz="4000" u="none" cap="none" strike="noStrike">
                <a:solidFill>
                  <a:srgbClr val="151515"/>
                </a:solidFill>
                <a:latin typeface="Oswald"/>
                <a:ea typeface="Oswald"/>
                <a:cs typeface="Oswald"/>
                <a:sym typeface="Oswald"/>
              </a:rPr>
              <a:t> counselor. Dual Enrollment for Dual Credit eligibility for students enrolled in private, home school/private tutor,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parochial, or church/religious secondary educational entities must be documented in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writing by an appropriate school official. Approval from secondary school officials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indicates that the student has demonstrated both academic readiness and social maturity. </a:t>
            </a:r>
            <a:endParaRPr b="1" i="0" sz="4000" u="none" cap="none" strike="noStrike">
              <a:solidFill>
                <a:srgbClr val="151515"/>
              </a:solidFill>
              <a:latin typeface="Oswald"/>
              <a:ea typeface="Oswald"/>
              <a:cs typeface="Oswald"/>
              <a:sym typeface="Oswald"/>
            </a:endParaRPr>
          </a:p>
        </p:txBody>
      </p:sp>
      <p:sp>
        <p:nvSpPr>
          <p:cNvPr id="120" name="Google Shape;120;p13"/>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Students must have the written approval of </a:t>
            </a:r>
            <a:r>
              <a:rPr b="1" i="0" lang="en-US" sz="4000" u="sng" cap="none" strike="noStrike">
                <a:solidFill>
                  <a:srgbClr val="BF0000"/>
                </a:solidFill>
                <a:latin typeface="Oswald"/>
                <a:ea typeface="Oswald"/>
                <a:cs typeface="Oswald"/>
                <a:sym typeface="Oswald"/>
              </a:rPr>
              <a:t>a</a:t>
            </a:r>
            <a:r>
              <a:rPr b="1" i="0" lang="en-US" sz="4000" u="none" cap="none" strike="noStrike">
                <a:solidFill>
                  <a:srgbClr val="BF0000"/>
                </a:solidFill>
                <a:latin typeface="Oswald"/>
                <a:ea typeface="Oswald"/>
                <a:cs typeface="Oswald"/>
                <a:sym typeface="Oswald"/>
              </a:rPr>
              <a:t> secondary school official</a:t>
            </a:r>
            <a:r>
              <a:rPr b="1" i="0" lang="en-US" sz="4000" u="none" cap="none" strike="noStrike">
                <a:solidFill>
                  <a:srgbClr val="151515"/>
                </a:solidFill>
                <a:latin typeface="Oswald"/>
                <a:ea typeface="Oswald"/>
                <a:cs typeface="Oswald"/>
                <a:sym typeface="Oswald"/>
              </a:rPr>
              <a:t>. Dual Enrollment for Dual Credit eligibility for students enrolled in private, homeschool/private tutor, parochial, or church/religious secondary educational </a:t>
            </a:r>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entities must be documented in writing by an appropriate secondary official. Approval from secondary school officials indicates that the student has demonstrated both academic readiness and social maturity.</a:t>
            </a:r>
            <a:endParaRPr b="1" i="0" sz="4000" u="none" cap="none" strike="noStrike">
              <a:solidFill>
                <a:srgbClr val="15151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4"/>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26" name="Google Shape;126;p14"/>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CONTINUOUS ELIGIBILITY CRITERIA</a:t>
            </a:r>
            <a:endParaRPr/>
          </a:p>
        </p:txBody>
      </p:sp>
      <p:sp>
        <p:nvSpPr>
          <p:cNvPr id="127" name="Google Shape;127;p14"/>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4</a:t>
            </a:r>
            <a:endParaRPr b="0" i="0" sz="12500" u="none" cap="none" strike="noStrike">
              <a:solidFill>
                <a:srgbClr val="BF0000"/>
              </a:solidFill>
              <a:latin typeface="Barlow Condensed SemiBold"/>
              <a:ea typeface="Barlow Condensed SemiBold"/>
              <a:cs typeface="Barlow Condensed SemiBold"/>
              <a:sym typeface="Barlow Condensed SemiBold"/>
            </a:endParaRPr>
          </a:p>
        </p:txBody>
      </p:sp>
      <p:sp>
        <p:nvSpPr>
          <p:cNvPr id="128" name="Google Shape;128;p14"/>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4</a:t>
            </a:r>
            <a:endParaRPr/>
          </a:p>
        </p:txBody>
      </p:sp>
      <p:sp>
        <p:nvSpPr>
          <p:cNvPr id="129" name="Google Shape;129;p14"/>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0" name="Google Shape;130;p14"/>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Students who meet the criteria for initial admission to a Dual Enrollment for Dual Credit program as specified in Section 2 will maintain continuous eligibility so long as they earn a grade of C or better in all attempted college courses. </a:t>
            </a:r>
            <a:r>
              <a:rPr b="1" i="0" lang="en-US" sz="3500" u="none" cap="none" strike="sngStrike">
                <a:solidFill>
                  <a:srgbClr val="151515"/>
                </a:solidFill>
                <a:latin typeface="Oswald"/>
                <a:ea typeface="Oswald"/>
                <a:cs typeface="Oswald"/>
                <a:sym typeface="Oswald"/>
              </a:rPr>
              <a:t>Students who fail to meet this minimum grade requirement or who withdraw from a course will be suspended from the program for a minimum of one term. The one-term suspension may not be served during the summer. The student may not re-enroll until the suspension has been served. For re-entry, the student must reapply to the program and must meet the minimum grade point average requirements as identified in Section 2.4. </a:t>
            </a:r>
            <a:endParaRPr b="1" i="0" sz="3500" u="none" cap="none" strike="sngStrike">
              <a:solidFill>
                <a:srgbClr val="151515"/>
              </a:solidFill>
              <a:latin typeface="Oswald"/>
              <a:ea typeface="Oswald"/>
              <a:cs typeface="Oswald"/>
              <a:sym typeface="Oswald"/>
            </a:endParaRPr>
          </a:p>
        </p:txBody>
      </p:sp>
      <p:sp>
        <p:nvSpPr>
          <p:cNvPr id="131" name="Google Shape;131;p14"/>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Students who meet the criteria for initial admission to a Dual Enrollment for Dual Credit Program, as specified in Section 2, will maintain continuous eligibility so long as they earn a grade of C or better in all attempted college courses.</a:t>
            </a:r>
            <a:endParaRPr/>
          </a:p>
          <a:p>
            <a:pPr indent="0" lvl="0" marL="0" marR="0" rtl="0" algn="l">
              <a:lnSpc>
                <a:spcPct val="100000"/>
              </a:lnSpc>
              <a:spcBef>
                <a:spcPts val="0"/>
              </a:spcBef>
              <a:spcAft>
                <a:spcPts val="0"/>
              </a:spcAft>
              <a:buClr>
                <a:srgbClr val="FFFFFF"/>
              </a:buClr>
              <a:buSzPts val="3500"/>
              <a:buFont typeface="Oswald"/>
              <a:buNone/>
            </a:pPr>
            <a:r>
              <a:t/>
            </a:r>
            <a:endParaRPr b="1" i="0" sz="35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151515"/>
              </a:buClr>
              <a:buSzPts val="3500"/>
              <a:buFont typeface="Oswald"/>
              <a:buNone/>
            </a:pPr>
            <a:r>
              <a:rPr b="1" i="0" lang="en-US" sz="3500" u="none" cap="none" strike="noStrike">
                <a:solidFill>
                  <a:srgbClr val="151515"/>
                </a:solidFill>
                <a:latin typeface="Oswald"/>
                <a:ea typeface="Oswald"/>
                <a:cs typeface="Oswald"/>
                <a:sym typeface="Oswald"/>
              </a:rPr>
              <a:t>Each college shall </a:t>
            </a:r>
            <a:r>
              <a:rPr b="1" i="0" lang="en-US" sz="3500" u="none" cap="none" strike="noStrike">
                <a:solidFill>
                  <a:srgbClr val="BF0000"/>
                </a:solidFill>
                <a:latin typeface="Oswald"/>
                <a:ea typeface="Oswald"/>
                <a:cs typeface="Oswald"/>
                <a:sym typeface="Oswald"/>
              </a:rPr>
              <a:t>develop their own continuous eligibility appeal process</a:t>
            </a:r>
            <a:r>
              <a:rPr b="1" i="0" lang="en-US" sz="3500" u="none" cap="none" strike="noStrike">
                <a:solidFill>
                  <a:srgbClr val="151515"/>
                </a:solidFill>
                <a:latin typeface="Oswald"/>
                <a:ea typeface="Oswald"/>
                <a:cs typeface="Oswald"/>
                <a:sym typeface="Oswald"/>
              </a:rPr>
              <a:t>. Colleges are advised to document justification for individual eligibility decisions.</a:t>
            </a:r>
            <a:endParaRPr b="1" i="0" sz="3500" u="none" cap="none" strike="noStrike">
              <a:solidFill>
                <a:srgbClr val="15151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p:nvPr/>
        </p:nvSpPr>
        <p:spPr>
          <a:xfrm>
            <a:off x="950975" y="4219799"/>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7" name="Google Shape;137;p15"/>
          <p:cNvSpPr txBox="1"/>
          <p:nvPr>
            <p:ph type="title"/>
          </p:nvPr>
        </p:nvSpPr>
        <p:spPr>
          <a:xfrm>
            <a:off x="566804" y="-159025"/>
            <a:ext cx="21031200" cy="1530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0"/>
              <a:buFont typeface="Barlow Condensed SemiBold"/>
              <a:buNone/>
            </a:pPr>
            <a:r>
              <a:rPr lang="en-US" sz="12000"/>
              <a:t>COURSE OFFERINGS</a:t>
            </a:r>
            <a:endParaRPr/>
          </a:p>
        </p:txBody>
      </p:sp>
      <p:sp>
        <p:nvSpPr>
          <p:cNvPr id="138" name="Google Shape;138;p15"/>
          <p:cNvSpPr txBox="1"/>
          <p:nvPr/>
        </p:nvSpPr>
        <p:spPr>
          <a:xfrm>
            <a:off x="950975"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Former 5</a:t>
            </a:r>
            <a:endParaRPr/>
          </a:p>
        </p:txBody>
      </p:sp>
      <p:sp>
        <p:nvSpPr>
          <p:cNvPr id="139" name="Google Shape;139;p15"/>
          <p:cNvSpPr txBox="1"/>
          <p:nvPr/>
        </p:nvSpPr>
        <p:spPr>
          <a:xfrm>
            <a:off x="13264898" y="2093576"/>
            <a:ext cx="8229600" cy="202619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BF0000"/>
              </a:buClr>
              <a:buSzPts val="12500"/>
              <a:buFont typeface="Barlow Condensed SemiBold"/>
              <a:buNone/>
            </a:pPr>
            <a:r>
              <a:rPr b="0" i="0" lang="en-US" sz="12500" u="none" cap="none" strike="noStrike">
                <a:solidFill>
                  <a:srgbClr val="BF0000"/>
                </a:solidFill>
                <a:latin typeface="Barlow Condensed SemiBold"/>
                <a:ea typeface="Barlow Condensed SemiBold"/>
                <a:cs typeface="Barlow Condensed SemiBold"/>
                <a:sym typeface="Barlow Condensed SemiBold"/>
              </a:rPr>
              <a:t>Current 5</a:t>
            </a:r>
            <a:endParaRPr/>
          </a:p>
        </p:txBody>
      </p:sp>
      <p:sp>
        <p:nvSpPr>
          <p:cNvPr id="140" name="Google Shape;140;p15"/>
          <p:cNvSpPr/>
          <p:nvPr/>
        </p:nvSpPr>
        <p:spPr>
          <a:xfrm>
            <a:off x="13264898" y="4219798"/>
            <a:ext cx="10168128" cy="8270905"/>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Oswald"/>
              <a:buNone/>
            </a:pPr>
            <a:r>
              <a:t/>
            </a:r>
            <a:endParaRPr b="0" i="0" sz="3200" u="none" cap="none" strike="noStrike">
              <a:solidFill>
                <a:srgbClr val="FFFFFF"/>
              </a:solidFill>
              <a:latin typeface="Helvetica Neue"/>
              <a:ea typeface="Helvetica Neue"/>
              <a:cs typeface="Helvetica Neue"/>
              <a:sym typeface="Helvetica Neue"/>
            </a:endParaRPr>
          </a:p>
        </p:txBody>
      </p:sp>
      <p:sp>
        <p:nvSpPr>
          <p:cNvPr id="141" name="Google Shape;141;p15"/>
          <p:cNvSpPr txBox="1"/>
          <p:nvPr/>
        </p:nvSpPr>
        <p:spPr>
          <a:xfrm>
            <a:off x="1225294"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Courses offered by postsecondary institutions shall be drawn from the respective institution's existing academic inventory of credit courses. </a:t>
            </a:r>
            <a:r>
              <a:rPr b="1" i="0" lang="en-US" sz="4000" u="none" cap="none" strike="sngStrike">
                <a:solidFill>
                  <a:srgbClr val="151515"/>
                </a:solidFill>
                <a:latin typeface="Oswald"/>
                <a:ea typeface="Oswald"/>
                <a:cs typeface="Oswald"/>
                <a:sym typeface="Oswald"/>
              </a:rPr>
              <a:t>Only courses required in the student's program of study will be eligible for Dual Enrollment for Dual Credit. </a:t>
            </a:r>
            <a:r>
              <a:rPr b="1" i="0" lang="en-US" sz="4000" u="none" cap="none" strike="noStrike">
                <a:solidFill>
                  <a:srgbClr val="151515"/>
                </a:solidFill>
                <a:latin typeface="Oswald"/>
                <a:ea typeface="Oswald"/>
                <a:cs typeface="Oswald"/>
                <a:sym typeface="Oswald"/>
              </a:rPr>
              <a:t>Developmental courses (those numbered below I00) are not offered through dual enrollment. This includes developmental co-requisite courses which are required to be taken along with college-level English and math courses. </a:t>
            </a:r>
            <a:endParaRPr b="1" i="0" sz="4000" u="none" cap="none" strike="sngStrike">
              <a:solidFill>
                <a:srgbClr val="151515"/>
              </a:solidFill>
              <a:latin typeface="Oswald"/>
              <a:ea typeface="Oswald"/>
              <a:cs typeface="Oswald"/>
              <a:sym typeface="Oswald"/>
            </a:endParaRPr>
          </a:p>
        </p:txBody>
      </p:sp>
      <p:sp>
        <p:nvSpPr>
          <p:cNvPr id="142" name="Google Shape;142;p15"/>
          <p:cNvSpPr txBox="1"/>
          <p:nvPr/>
        </p:nvSpPr>
        <p:spPr>
          <a:xfrm>
            <a:off x="13539218" y="4480560"/>
            <a:ext cx="9619488" cy="7735824"/>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Courses offered by postsecondary institutions shall be drawn from the respective institution's existing academic inventory of credit courses. </a:t>
            </a:r>
            <a:endParaRPr/>
          </a:p>
          <a:p>
            <a:pPr indent="0" lvl="0" marL="0" marR="0" rtl="0" algn="l">
              <a:lnSpc>
                <a:spcPct val="100000"/>
              </a:lnSpc>
              <a:spcBef>
                <a:spcPts val="0"/>
              </a:spcBef>
              <a:spcAft>
                <a:spcPts val="0"/>
              </a:spcAft>
              <a:buClr>
                <a:srgbClr val="FFFFFF"/>
              </a:buClr>
              <a:buSzPts val="4000"/>
              <a:buFont typeface="Oswald"/>
              <a:buNone/>
            </a:pPr>
            <a:r>
              <a:t/>
            </a:r>
            <a:endParaRPr b="1" i="0" sz="4000" u="none" cap="none" strike="noStrike">
              <a:solidFill>
                <a:srgbClr val="151515"/>
              </a:solidFill>
              <a:latin typeface="Oswald"/>
              <a:ea typeface="Oswald"/>
              <a:cs typeface="Oswald"/>
              <a:sym typeface="Oswald"/>
            </a:endParaRPr>
          </a:p>
          <a:p>
            <a:pPr indent="0" lvl="0" marL="0" marR="0" rtl="0" algn="l">
              <a:lnSpc>
                <a:spcPct val="100000"/>
              </a:lnSpc>
              <a:spcBef>
                <a:spcPts val="0"/>
              </a:spcBef>
              <a:spcAft>
                <a:spcPts val="0"/>
              </a:spcAft>
              <a:buClr>
                <a:srgbClr val="151515"/>
              </a:buClr>
              <a:buSzPts val="4000"/>
              <a:buFont typeface="Oswald"/>
              <a:buNone/>
            </a:pPr>
            <a:r>
              <a:rPr b="1" i="0" lang="en-US" sz="4000" u="none" cap="none" strike="noStrike">
                <a:solidFill>
                  <a:srgbClr val="151515"/>
                </a:solidFill>
                <a:latin typeface="Oswald"/>
                <a:ea typeface="Oswald"/>
                <a:cs typeface="Oswald"/>
                <a:sym typeface="Oswald"/>
              </a:rPr>
              <a:t>Courses </a:t>
            </a:r>
            <a:r>
              <a:rPr b="1" i="0" lang="en-US" sz="4000" u="none" cap="none" strike="noStrike">
                <a:solidFill>
                  <a:srgbClr val="BF0000"/>
                </a:solidFill>
                <a:latin typeface="Oswald"/>
                <a:ea typeface="Oswald"/>
                <a:cs typeface="Oswald"/>
                <a:sym typeface="Oswald"/>
              </a:rPr>
              <a:t>below 100</a:t>
            </a:r>
            <a:r>
              <a:rPr b="1" i="0" lang="en-US" sz="4000" u="none" cap="none" strike="noStrike">
                <a:solidFill>
                  <a:srgbClr val="151515"/>
                </a:solidFill>
                <a:latin typeface="Oswald"/>
                <a:ea typeface="Oswald"/>
                <a:cs typeface="Oswald"/>
                <a:sym typeface="Oswald"/>
              </a:rPr>
              <a:t> are not eligible for Dual Credit. </a:t>
            </a:r>
            <a:r>
              <a:rPr b="1" i="0" lang="en-US" sz="4000" u="none" cap="none" strike="noStrike">
                <a:solidFill>
                  <a:srgbClr val="BF0000"/>
                </a:solidFill>
                <a:latin typeface="Oswald"/>
                <a:ea typeface="Oswald"/>
                <a:cs typeface="Oswald"/>
                <a:sym typeface="Oswald"/>
              </a:rPr>
              <a:t>Co-requisite courses above 100 </a:t>
            </a:r>
            <a:r>
              <a:rPr b="1" i="0" lang="en-US" sz="4000" u="none" cap="none" strike="noStrike">
                <a:solidFill>
                  <a:srgbClr val="151515"/>
                </a:solidFill>
                <a:latin typeface="Oswald"/>
                <a:ea typeface="Oswald"/>
                <a:cs typeface="Oswald"/>
                <a:sym typeface="Oswald"/>
              </a:rPr>
              <a:t>are eligible.</a:t>
            </a:r>
            <a:endParaRPr b="1" i="0" sz="4000" u="none" cap="none" strike="noStrike">
              <a:solidFill>
                <a:srgbClr val="15151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