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handoutMasterIdLst>
    <p:handoutMasterId r:id="rId55"/>
  </p:handoutMasterIdLst>
  <p:sldIdLst>
    <p:sldId id="344" r:id="rId2"/>
    <p:sldId id="345" r:id="rId3"/>
    <p:sldId id="346" r:id="rId4"/>
    <p:sldId id="347" r:id="rId5"/>
    <p:sldId id="348" r:id="rId6"/>
    <p:sldId id="349" r:id="rId7"/>
    <p:sldId id="350" r:id="rId8"/>
    <p:sldId id="351" r:id="rId9"/>
    <p:sldId id="352" r:id="rId10"/>
    <p:sldId id="353" r:id="rId11"/>
    <p:sldId id="354" r:id="rId12"/>
    <p:sldId id="355" r:id="rId13"/>
    <p:sldId id="356" r:id="rId14"/>
    <p:sldId id="357" r:id="rId15"/>
    <p:sldId id="358" r:id="rId16"/>
    <p:sldId id="359" r:id="rId17"/>
    <p:sldId id="360" r:id="rId18"/>
    <p:sldId id="361" r:id="rId19"/>
    <p:sldId id="362" r:id="rId20"/>
    <p:sldId id="363" r:id="rId21"/>
    <p:sldId id="364" r:id="rId22"/>
    <p:sldId id="365" r:id="rId23"/>
    <p:sldId id="366" r:id="rId24"/>
    <p:sldId id="367" r:id="rId25"/>
    <p:sldId id="368" r:id="rId26"/>
    <p:sldId id="369" r:id="rId27"/>
    <p:sldId id="370" r:id="rId28"/>
    <p:sldId id="371" r:id="rId29"/>
    <p:sldId id="372" r:id="rId30"/>
    <p:sldId id="373" r:id="rId31"/>
    <p:sldId id="374" r:id="rId32"/>
    <p:sldId id="375" r:id="rId33"/>
    <p:sldId id="376" r:id="rId34"/>
    <p:sldId id="377" r:id="rId35"/>
    <p:sldId id="378" r:id="rId36"/>
    <p:sldId id="379" r:id="rId37"/>
    <p:sldId id="380" r:id="rId38"/>
    <p:sldId id="381" r:id="rId39"/>
    <p:sldId id="382" r:id="rId40"/>
    <p:sldId id="383" r:id="rId41"/>
    <p:sldId id="384" r:id="rId42"/>
    <p:sldId id="385" r:id="rId43"/>
    <p:sldId id="386" r:id="rId44"/>
    <p:sldId id="387" r:id="rId45"/>
    <p:sldId id="388" r:id="rId46"/>
    <p:sldId id="389" r:id="rId47"/>
    <p:sldId id="390" r:id="rId48"/>
    <p:sldId id="391" r:id="rId49"/>
    <p:sldId id="392" r:id="rId50"/>
    <p:sldId id="393" r:id="rId51"/>
    <p:sldId id="298" r:id="rId52"/>
    <p:sldId id="297" r:id="rId5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3"/>
            <a:ext cx="3038475" cy="461961"/>
          </a:xfrm>
          <a:prstGeom prst="rect">
            <a:avLst/>
          </a:prstGeom>
        </p:spPr>
        <p:txBody>
          <a:bodyPr vert="horz" lIns="92160" tIns="46080" rIns="92160" bIns="46080" rtlCol="0"/>
          <a:lstStyle>
            <a:lvl1pPr algn="l">
              <a:defRPr sz="1200"/>
            </a:lvl1pPr>
          </a:lstStyle>
          <a:p>
            <a:endParaRPr lang="en-US"/>
          </a:p>
        </p:txBody>
      </p:sp>
      <p:sp>
        <p:nvSpPr>
          <p:cNvPr id="3" name="Date Placeholder 2"/>
          <p:cNvSpPr>
            <a:spLocks noGrp="1"/>
          </p:cNvSpPr>
          <p:nvPr>
            <p:ph type="dt" sz="quarter" idx="1"/>
          </p:nvPr>
        </p:nvSpPr>
        <p:spPr>
          <a:xfrm>
            <a:off x="3970341" y="3"/>
            <a:ext cx="3038475" cy="461961"/>
          </a:xfrm>
          <a:prstGeom prst="rect">
            <a:avLst/>
          </a:prstGeom>
        </p:spPr>
        <p:txBody>
          <a:bodyPr vert="horz" lIns="92160" tIns="46080" rIns="92160" bIns="46080" rtlCol="0"/>
          <a:lstStyle>
            <a:lvl1pPr algn="r">
              <a:defRPr sz="1200"/>
            </a:lvl1pPr>
          </a:lstStyle>
          <a:p>
            <a:endParaRPr lang="en-US"/>
          </a:p>
        </p:txBody>
      </p:sp>
      <p:sp>
        <p:nvSpPr>
          <p:cNvPr id="4" name="Footer Placeholder 3"/>
          <p:cNvSpPr>
            <a:spLocks noGrp="1"/>
          </p:cNvSpPr>
          <p:nvPr>
            <p:ph type="ftr" sz="quarter" idx="2"/>
          </p:nvPr>
        </p:nvSpPr>
        <p:spPr>
          <a:xfrm>
            <a:off x="8" y="8772529"/>
            <a:ext cx="3038475" cy="461961"/>
          </a:xfrm>
          <a:prstGeom prst="rect">
            <a:avLst/>
          </a:prstGeom>
        </p:spPr>
        <p:txBody>
          <a:bodyPr vert="horz" lIns="92160" tIns="46080" rIns="92160" bIns="46080" rtlCol="0" anchor="b"/>
          <a:lstStyle>
            <a:lvl1pPr algn="l">
              <a:defRPr sz="1200"/>
            </a:lvl1pPr>
          </a:lstStyle>
          <a:p>
            <a:endParaRPr lang="en-US"/>
          </a:p>
        </p:txBody>
      </p:sp>
      <p:sp>
        <p:nvSpPr>
          <p:cNvPr id="5" name="Slide Number Placeholder 4"/>
          <p:cNvSpPr>
            <a:spLocks noGrp="1"/>
          </p:cNvSpPr>
          <p:nvPr>
            <p:ph type="sldNum" sz="quarter" idx="3"/>
          </p:nvPr>
        </p:nvSpPr>
        <p:spPr>
          <a:xfrm>
            <a:off x="3970341" y="8772529"/>
            <a:ext cx="3038475" cy="461961"/>
          </a:xfrm>
          <a:prstGeom prst="rect">
            <a:avLst/>
          </a:prstGeom>
        </p:spPr>
        <p:txBody>
          <a:bodyPr vert="horz" lIns="92160" tIns="46080" rIns="92160" bIns="46080" rtlCol="0" anchor="b"/>
          <a:lstStyle>
            <a:lvl1pPr algn="r">
              <a:defRPr sz="1200"/>
            </a:lvl1pPr>
          </a:lstStyle>
          <a:p>
            <a:fld id="{CF844D90-20F2-4E8B-A12B-95B11D1D1264}" type="slidenum">
              <a:rPr lang="en-US" smtClean="0"/>
              <a:pPr/>
              <a:t>‹#›</a:t>
            </a:fld>
            <a:endParaRPr lang="en-US"/>
          </a:p>
        </p:txBody>
      </p:sp>
    </p:spTree>
    <p:extLst>
      <p:ext uri="{BB962C8B-B14F-4D97-AF65-F5344CB8AC3E}">
        <p14:creationId xmlns="" xmlns:p14="http://schemas.microsoft.com/office/powerpoint/2010/main" val="198542496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7840" cy="461804"/>
          </a:xfrm>
          <a:prstGeom prst="rect">
            <a:avLst/>
          </a:prstGeom>
        </p:spPr>
        <p:txBody>
          <a:bodyPr vert="horz" lIns="93560" tIns="46781" rIns="93560" bIns="46781" rtlCol="0"/>
          <a:lstStyle>
            <a:lvl1pPr algn="l">
              <a:defRPr sz="1200"/>
            </a:lvl1pPr>
          </a:lstStyle>
          <a:p>
            <a:endParaRPr lang="en-US"/>
          </a:p>
        </p:txBody>
      </p:sp>
      <p:sp>
        <p:nvSpPr>
          <p:cNvPr id="3" name="Date Placeholder 2"/>
          <p:cNvSpPr>
            <a:spLocks noGrp="1"/>
          </p:cNvSpPr>
          <p:nvPr>
            <p:ph type="dt" idx="1"/>
          </p:nvPr>
        </p:nvSpPr>
        <p:spPr>
          <a:xfrm>
            <a:off x="3970941" y="0"/>
            <a:ext cx="3037840" cy="461804"/>
          </a:xfrm>
          <a:prstGeom prst="rect">
            <a:avLst/>
          </a:prstGeom>
        </p:spPr>
        <p:txBody>
          <a:bodyPr vert="horz" lIns="93560" tIns="46781" rIns="93560" bIns="46781" rtlCol="0"/>
          <a:lstStyle>
            <a:lvl1pPr algn="r">
              <a:defRPr sz="1200"/>
            </a:lvl1pPr>
          </a:lstStyle>
          <a:p>
            <a:endParaRPr lang="en-US"/>
          </a:p>
        </p:txBody>
      </p:sp>
      <p:sp>
        <p:nvSpPr>
          <p:cNvPr id="4" name="Slide Image Placeholder 3"/>
          <p:cNvSpPr>
            <a:spLocks noGrp="1" noRot="1" noChangeAspect="1"/>
          </p:cNvSpPr>
          <p:nvPr>
            <p:ph type="sldImg" idx="2"/>
          </p:nvPr>
        </p:nvSpPr>
        <p:spPr>
          <a:xfrm>
            <a:off x="1196975" y="692150"/>
            <a:ext cx="4618038" cy="3463925"/>
          </a:xfrm>
          <a:prstGeom prst="rect">
            <a:avLst/>
          </a:prstGeom>
          <a:noFill/>
          <a:ln w="12700">
            <a:solidFill>
              <a:prstClr val="black"/>
            </a:solidFill>
          </a:ln>
        </p:spPr>
        <p:txBody>
          <a:bodyPr vert="horz" lIns="93560" tIns="46781" rIns="93560" bIns="46781"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3560" tIns="46781" rIns="93560" bIns="4678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8772666"/>
            <a:ext cx="3037840" cy="461804"/>
          </a:xfrm>
          <a:prstGeom prst="rect">
            <a:avLst/>
          </a:prstGeom>
        </p:spPr>
        <p:txBody>
          <a:bodyPr vert="horz" lIns="93560" tIns="46781" rIns="93560" bIns="46781" rtlCol="0" anchor="b"/>
          <a:lstStyle>
            <a:lvl1pPr algn="l">
              <a:defRPr sz="1200"/>
            </a:lvl1pPr>
          </a:lstStyle>
          <a:p>
            <a:endParaRPr lang="en-US"/>
          </a:p>
        </p:txBody>
      </p:sp>
      <p:sp>
        <p:nvSpPr>
          <p:cNvPr id="7" name="Slide Number Placeholder 6"/>
          <p:cNvSpPr>
            <a:spLocks noGrp="1"/>
          </p:cNvSpPr>
          <p:nvPr>
            <p:ph type="sldNum" sz="quarter" idx="5"/>
          </p:nvPr>
        </p:nvSpPr>
        <p:spPr>
          <a:xfrm>
            <a:off x="3970941" y="8772666"/>
            <a:ext cx="3037840" cy="461804"/>
          </a:xfrm>
          <a:prstGeom prst="rect">
            <a:avLst/>
          </a:prstGeom>
        </p:spPr>
        <p:txBody>
          <a:bodyPr vert="horz" lIns="93560" tIns="46781" rIns="93560" bIns="46781" rtlCol="0" anchor="b"/>
          <a:lstStyle>
            <a:lvl1pPr algn="r">
              <a:defRPr sz="1200"/>
            </a:lvl1pPr>
          </a:lstStyle>
          <a:p>
            <a:fld id="{C537EE58-4A03-4E5D-B3AB-B35C3EEDF861}" type="slidenum">
              <a:rPr lang="en-US" smtClean="0"/>
              <a:pPr/>
              <a:t>‹#›</a:t>
            </a:fld>
            <a:endParaRPr lang="en-US"/>
          </a:p>
        </p:txBody>
      </p:sp>
    </p:spTree>
    <p:extLst>
      <p:ext uri="{BB962C8B-B14F-4D97-AF65-F5344CB8AC3E}">
        <p14:creationId xmlns="" xmlns:p14="http://schemas.microsoft.com/office/powerpoint/2010/main" val="125516001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8B5430-F991-4F07-A816-9E90C916CDFA}" type="slidenum">
              <a:rPr lang="en-US" smtClean="0"/>
              <a:pPr/>
              <a:t>1</a:t>
            </a:fld>
            <a:endParaRPr lang="en-US"/>
          </a:p>
        </p:txBody>
      </p:sp>
    </p:spTree>
    <p:extLst>
      <p:ext uri="{BB962C8B-B14F-4D97-AF65-F5344CB8AC3E}">
        <p14:creationId xmlns="" xmlns:p14="http://schemas.microsoft.com/office/powerpoint/2010/main" val="3043799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9D26138-F5D2-4435-A2AC-91475C2BC714}" type="datetime1">
              <a:rPr lang="en-US" smtClean="0"/>
              <a:pPr/>
              <a:t>2/5/2014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C27216-0D98-448B-9B28-974AB1674247}"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DC27F95-F325-41C9-8FED-B2D6A8CC9FC4}" type="datetime1">
              <a:rPr lang="en-US" smtClean="0"/>
              <a:pPr/>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27216-0D98-448B-9B28-974AB16742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5C27216-0D98-448B-9B28-974AB1674247}"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3DD825-4109-4823-9961-5139B937BBDA}" type="datetime1">
              <a:rPr lang="en-US" smtClean="0"/>
              <a:pPr/>
              <a:t>2/5/2014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A017F38-C4BA-4392-A521-1F0BA26E66D8}" type="datetime1">
              <a:rPr lang="en-US" smtClean="0"/>
              <a:pPr/>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5C27216-0D98-448B-9B28-974AB1674247}"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E72129-9282-4595-A5C8-8A320ED43DCC}" type="datetime1">
              <a:rPr lang="en-US" smtClean="0"/>
              <a:pPr/>
              <a:t>2/5/2014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C27216-0D98-448B-9B28-974AB1674247}"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1C7D84C-017E-4D96-963B-3AF535AEED35}" type="datetime1">
              <a:rPr lang="en-US" smtClean="0"/>
              <a:pPr/>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27216-0D98-448B-9B28-974AB1674247}"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997770C-08C1-4B85-AA2E-283A300CD97F}" type="datetime1">
              <a:rPr lang="en-US" smtClean="0"/>
              <a:pPr/>
              <a:t>2/5/2014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5C27216-0D98-448B-9B28-974AB1674247}"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9A5AE9-5FF0-497B-AA89-1E1F79A4BC18}" type="datetime1">
              <a:rPr lang="en-US" smtClean="0"/>
              <a:pPr/>
              <a:t>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5C27216-0D98-448B-9B28-974AB16742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4C158B42-BA0D-4E2B-BE3D-8B6A2EB03731}" type="datetime1">
              <a:rPr lang="en-US" smtClean="0"/>
              <a:pPr/>
              <a:t>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5C27216-0D98-448B-9B28-974AB16742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5C27216-0D98-448B-9B28-974AB1674247}"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8264EA0-286C-4F89-990B-E483F4D47B99}" type="datetime1">
              <a:rPr lang="en-US" smtClean="0"/>
              <a:pPr/>
              <a:t>2/5/2014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5C27216-0D98-448B-9B28-974AB1674247}"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45F2225-6B61-4D08-8D10-FE737DD6D5E6}" type="datetime1">
              <a:rPr lang="en-US" smtClean="0"/>
              <a:pPr/>
              <a:t>2/5/2014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00B01AB-0509-49BA-BB25-149EB8A7372E}" type="datetime1">
              <a:rPr lang="en-US" smtClean="0"/>
              <a:pPr/>
              <a:t>2/5/2014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5C27216-0D98-448B-9B28-974AB1674247}"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brustein@bruma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bruman.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952500" y="2819400"/>
            <a:ext cx="7239000" cy="2133600"/>
          </a:xfrm>
        </p:spPr>
        <p:txBody>
          <a:bodyPr>
            <a:normAutofit/>
          </a:bodyPr>
          <a:lstStyle/>
          <a:p>
            <a:r>
              <a:rPr lang="en-US" sz="2400" dirty="0"/>
              <a:t>The Super Circular – </a:t>
            </a:r>
            <a:br>
              <a:rPr lang="en-US" sz="2400" dirty="0"/>
            </a:br>
            <a:r>
              <a:rPr lang="en-US" sz="2400" dirty="0"/>
              <a:t>“Omni Circular”</a:t>
            </a:r>
            <a:br>
              <a:rPr lang="en-US" sz="2400" dirty="0"/>
            </a:br>
            <a:r>
              <a:rPr lang="en-US" sz="2400" dirty="0"/>
              <a:t/>
            </a:r>
            <a:br>
              <a:rPr lang="en-US" sz="2400" dirty="0"/>
            </a:br>
            <a:r>
              <a:rPr lang="en-US" sz="2400" dirty="0"/>
              <a:t>The One-Stop Shop for Federal Assistance</a:t>
            </a:r>
          </a:p>
        </p:txBody>
      </p:sp>
      <p:sp>
        <p:nvSpPr>
          <p:cNvPr id="2" name="Title 1"/>
          <p:cNvSpPr>
            <a:spLocks noGrp="1"/>
          </p:cNvSpPr>
          <p:nvPr>
            <p:ph type="ctrTitle"/>
          </p:nvPr>
        </p:nvSpPr>
        <p:spPr>
          <a:xfrm>
            <a:off x="685799" y="152400"/>
            <a:ext cx="7772400" cy="1752600"/>
          </a:xfrm>
        </p:spPr>
        <p:txBody>
          <a:bodyPr>
            <a:normAutofit fontScale="90000"/>
          </a:bodyPr>
          <a:lstStyle/>
          <a:p>
            <a:r>
              <a:rPr lang="en-US" sz="3600" dirty="0" smtClean="0"/>
              <a:t>OMB Revised Administrative, Cost, Audit Rules Governing </a:t>
            </a:r>
            <a:r>
              <a:rPr lang="en-US" sz="3600" u="sng" dirty="0" smtClean="0"/>
              <a:t>All</a:t>
            </a:r>
            <a:r>
              <a:rPr lang="en-US" sz="3600" dirty="0" smtClean="0"/>
              <a:t> Federal Grants</a:t>
            </a:r>
            <a:r>
              <a:rPr lang="en-US" sz="3600" dirty="0"/>
              <a:t/>
            </a:r>
            <a:br>
              <a:rPr lang="en-US" sz="3600" dirty="0"/>
            </a:br>
            <a:endParaRPr lang="en-US" dirty="0"/>
          </a:p>
        </p:txBody>
      </p:sp>
      <p:sp>
        <p:nvSpPr>
          <p:cNvPr id="4" name="Down Arrow 3"/>
          <p:cNvSpPr/>
          <p:nvPr/>
        </p:nvSpPr>
        <p:spPr>
          <a:xfrm>
            <a:off x="4305300" y="1380836"/>
            <a:ext cx="533400" cy="762000"/>
          </a:xfrm>
          <a:prstGeom prst="downArrow">
            <a:avLst>
              <a:gd name="adj1" fmla="val 50000"/>
              <a:gd name="adj2" fmla="val 5242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362200" y="4800600"/>
            <a:ext cx="4419600" cy="1754326"/>
          </a:xfrm>
          <a:prstGeom prst="rect">
            <a:avLst/>
          </a:prstGeom>
          <a:noFill/>
        </p:spPr>
        <p:txBody>
          <a:bodyPr wrap="square" rtlCol="0">
            <a:spAutoFit/>
          </a:bodyPr>
          <a:lstStyle/>
          <a:p>
            <a:pPr algn="ctr"/>
            <a:r>
              <a:rPr lang="en-US" dirty="0" smtClean="0"/>
              <a:t>Presented by </a:t>
            </a:r>
          </a:p>
          <a:p>
            <a:pPr algn="ctr"/>
            <a:r>
              <a:rPr lang="en-US" dirty="0" smtClean="0"/>
              <a:t>Michael Brustein, Esq.</a:t>
            </a:r>
          </a:p>
          <a:p>
            <a:pPr algn="ctr"/>
            <a:r>
              <a:rPr lang="en-US" dirty="0" smtClean="0">
                <a:hlinkClick r:id="rId3"/>
              </a:rPr>
              <a:t>mbrustein@bruman.com</a:t>
            </a:r>
            <a:r>
              <a:rPr lang="en-US" dirty="0" smtClean="0"/>
              <a:t> </a:t>
            </a:r>
          </a:p>
          <a:p>
            <a:pPr algn="ctr"/>
            <a:r>
              <a:rPr lang="en-US" dirty="0" smtClean="0"/>
              <a:t>Brustein &amp; Manasevit, PLLC</a:t>
            </a:r>
          </a:p>
          <a:p>
            <a:pPr algn="ctr"/>
            <a:r>
              <a:rPr lang="en-US" dirty="0" smtClean="0">
                <a:hlinkClick r:id="rId4"/>
              </a:rPr>
              <a:t>www.bruman.com</a:t>
            </a:r>
            <a:r>
              <a:rPr lang="en-US" dirty="0" smtClean="0"/>
              <a:t> </a:t>
            </a:r>
          </a:p>
          <a:p>
            <a:endParaRPr lang="en-US" dirty="0" smtClean="0"/>
          </a:p>
        </p:txBody>
      </p:sp>
    </p:spTree>
    <p:extLst>
      <p:ext uri="{BB962C8B-B14F-4D97-AF65-F5344CB8AC3E}">
        <p14:creationId xmlns="" xmlns:p14="http://schemas.microsoft.com/office/powerpoint/2010/main" val="3982253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Performance</a:t>
            </a:r>
            <a:endParaRPr lang="en-US" sz="3600" dirty="0"/>
          </a:p>
        </p:txBody>
      </p:sp>
      <p:sp>
        <p:nvSpPr>
          <p:cNvPr id="3" name="Content Placeholder 2"/>
          <p:cNvSpPr>
            <a:spLocks noGrp="1"/>
          </p:cNvSpPr>
          <p:nvPr>
            <p:ph idx="1"/>
          </p:nvPr>
        </p:nvSpPr>
        <p:spPr>
          <a:xfrm>
            <a:off x="533400" y="2336872"/>
            <a:ext cx="8305800" cy="4140127"/>
          </a:xfrm>
        </p:spPr>
        <p:txBody>
          <a:bodyPr>
            <a:normAutofit/>
          </a:bodyPr>
          <a:lstStyle/>
          <a:p>
            <a:r>
              <a:rPr lang="en-US" sz="3200" dirty="0" smtClean="0"/>
              <a:t>Auditors (A-133 + Federal OIG) and Monitors (Federal and State Pass Through) must look more to “outcomes” than to “process”</a:t>
            </a:r>
            <a:endParaRPr lang="en-US" sz="32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10</a:t>
            </a:fld>
            <a:endParaRPr lang="en-US"/>
          </a:p>
        </p:txBody>
      </p:sp>
    </p:spTree>
    <p:extLst>
      <p:ext uri="{BB962C8B-B14F-4D97-AF65-F5344CB8AC3E}">
        <p14:creationId xmlns="" xmlns:p14="http://schemas.microsoft.com/office/powerpoint/2010/main" val="2473277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Flexibility</a:t>
            </a:r>
            <a:endParaRPr lang="en-US" sz="3600" dirty="0"/>
          </a:p>
        </p:txBody>
      </p:sp>
      <p:sp>
        <p:nvSpPr>
          <p:cNvPr id="3" name="Content Placeholder 2"/>
          <p:cNvSpPr>
            <a:spLocks noGrp="1"/>
          </p:cNvSpPr>
          <p:nvPr>
            <p:ph idx="1"/>
          </p:nvPr>
        </p:nvSpPr>
        <p:spPr>
          <a:xfrm>
            <a:off x="533400" y="2336872"/>
            <a:ext cx="8153400" cy="4292527"/>
          </a:xfrm>
        </p:spPr>
        <p:txBody>
          <a:bodyPr>
            <a:normAutofit/>
          </a:bodyPr>
          <a:lstStyle/>
          <a:p>
            <a:r>
              <a:rPr lang="en-US" sz="3200" dirty="0" smtClean="0"/>
              <a:t>The “Omni Circular” adds significant flexibility to way grantee / </a:t>
            </a:r>
            <a:r>
              <a:rPr lang="en-US" sz="3200" dirty="0" err="1" smtClean="0"/>
              <a:t>subgrantee</a:t>
            </a:r>
            <a:r>
              <a:rPr lang="en-US" sz="3200" dirty="0" smtClean="0"/>
              <a:t> can adopt their own processes</a:t>
            </a:r>
            <a:endParaRPr lang="en-US" sz="32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11</a:t>
            </a:fld>
            <a:endParaRPr lang="en-US"/>
          </a:p>
        </p:txBody>
      </p:sp>
      <p:pic>
        <p:nvPicPr>
          <p:cNvPr id="3075" name="Picture 3" descr="C:\Users\nbrooks\AppData\Local\Microsoft\Windows\Temporary Internet Files\Content.IE5\D00CQF7O\dglxasset[1].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553200" y="609600"/>
            <a:ext cx="2105025" cy="183385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966593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r>
              <a:rPr lang="en-US" sz="2800" dirty="0" smtClean="0"/>
              <a:t>2 CFR Part 200</a:t>
            </a:r>
            <a:endParaRPr lang="en-US" sz="2800"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12</a:t>
            </a:fld>
            <a:endParaRPr lang="en-US"/>
          </a:p>
        </p:txBody>
      </p:sp>
      <p:sp>
        <p:nvSpPr>
          <p:cNvPr id="2" name="Title 1"/>
          <p:cNvSpPr>
            <a:spLocks noGrp="1"/>
          </p:cNvSpPr>
          <p:nvPr>
            <p:ph type="title"/>
          </p:nvPr>
        </p:nvSpPr>
        <p:spPr/>
        <p:txBody>
          <a:bodyPr/>
          <a:lstStyle/>
          <a:p>
            <a:r>
              <a:rPr lang="en-US" dirty="0" smtClean="0"/>
              <a:t>Structure of Omni-Circular </a:t>
            </a:r>
            <a:br>
              <a:rPr lang="en-US" dirty="0" smtClean="0"/>
            </a:br>
            <a:r>
              <a:rPr lang="en-US" dirty="0" smtClean="0"/>
              <a:t>(p. 78608)</a:t>
            </a:r>
            <a:endParaRPr lang="en-US" dirty="0"/>
          </a:p>
        </p:txBody>
      </p:sp>
    </p:spTree>
    <p:extLst>
      <p:ext uri="{BB962C8B-B14F-4D97-AF65-F5344CB8AC3E}">
        <p14:creationId xmlns="" xmlns:p14="http://schemas.microsoft.com/office/powerpoint/2010/main" val="188438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 78608)</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13</a:t>
            </a:fld>
            <a:endParaRPr lang="en-US"/>
          </a:p>
        </p:txBody>
      </p:sp>
      <p:sp>
        <p:nvSpPr>
          <p:cNvPr id="6" name="Content Placeholder 5"/>
          <p:cNvSpPr>
            <a:spLocks noGrp="1"/>
          </p:cNvSpPr>
          <p:nvPr>
            <p:ph sz="quarter" idx="1"/>
          </p:nvPr>
        </p:nvSpPr>
        <p:spPr/>
        <p:txBody>
          <a:bodyPr/>
          <a:lstStyle/>
          <a:p>
            <a:r>
              <a:rPr lang="en-US" dirty="0" smtClean="0"/>
              <a:t>Subpart A – Definitions</a:t>
            </a:r>
          </a:p>
          <a:p>
            <a:r>
              <a:rPr lang="en-US" dirty="0" smtClean="0"/>
              <a:t>Subpart B – General Provisions</a:t>
            </a:r>
          </a:p>
          <a:p>
            <a:r>
              <a:rPr lang="en-US" dirty="0" smtClean="0"/>
              <a:t>Subpart C – Pre Award Requirements</a:t>
            </a:r>
          </a:p>
          <a:p>
            <a:r>
              <a:rPr lang="en-US" dirty="0" smtClean="0"/>
              <a:t>Subpart D – Post Award Requirements</a:t>
            </a:r>
          </a:p>
          <a:p>
            <a:r>
              <a:rPr lang="en-US" dirty="0" smtClean="0"/>
              <a:t>Subpart E – Cost Principles</a:t>
            </a:r>
          </a:p>
          <a:p>
            <a:r>
              <a:rPr lang="en-US" dirty="0" smtClean="0"/>
              <a:t>Subpart F – Audit </a:t>
            </a:r>
            <a:r>
              <a:rPr lang="en-US" dirty="0" err="1" smtClean="0"/>
              <a:t>Requirments</a:t>
            </a:r>
            <a:endParaRPr lang="en-US" dirty="0"/>
          </a:p>
        </p:txBody>
      </p:sp>
    </p:spTree>
    <p:extLst>
      <p:ext uri="{BB962C8B-B14F-4D97-AF65-F5344CB8AC3E}">
        <p14:creationId xmlns="" xmlns:p14="http://schemas.microsoft.com/office/powerpoint/2010/main" val="2054395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Definitions</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14</a:t>
            </a:fld>
            <a:endParaRPr lang="en-US"/>
          </a:p>
        </p:txBody>
      </p:sp>
      <p:sp>
        <p:nvSpPr>
          <p:cNvPr id="4" name="Content Placeholder 3"/>
          <p:cNvSpPr>
            <a:spLocks noGrp="1"/>
          </p:cNvSpPr>
          <p:nvPr>
            <p:ph sz="quarter" idx="1"/>
          </p:nvPr>
        </p:nvSpPr>
        <p:spPr/>
        <p:txBody>
          <a:bodyPr/>
          <a:lstStyle/>
          <a:p>
            <a:r>
              <a:rPr lang="en-US" dirty="0" smtClean="0"/>
              <a:t>Cognizant Agency for Audit 200.18 (78611)</a:t>
            </a:r>
          </a:p>
          <a:p>
            <a:r>
              <a:rPr lang="en-US" dirty="0" smtClean="0"/>
              <a:t>Cognizant Agency for Indirect 200.19 (78611)</a:t>
            </a:r>
          </a:p>
          <a:p>
            <a:r>
              <a:rPr lang="en-US" dirty="0" smtClean="0"/>
              <a:t>Computing Devices 200.20 (78612)</a:t>
            </a:r>
          </a:p>
          <a:p>
            <a:r>
              <a:rPr lang="en-US" dirty="0" smtClean="0"/>
              <a:t>Cooperative Audit Resolution 200.25 (78612)</a:t>
            </a:r>
          </a:p>
          <a:p>
            <a:r>
              <a:rPr lang="en-US" dirty="0" smtClean="0"/>
              <a:t>Cost Objective 200.28 (78612)</a:t>
            </a:r>
            <a:endParaRPr lang="en-US" dirty="0"/>
          </a:p>
        </p:txBody>
      </p:sp>
    </p:spTree>
    <p:extLst>
      <p:ext uri="{BB962C8B-B14F-4D97-AF65-F5344CB8AC3E}">
        <p14:creationId xmlns="" xmlns:p14="http://schemas.microsoft.com/office/powerpoint/2010/main" val="2754405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15</a:t>
            </a:fld>
            <a:endParaRPr lang="en-US"/>
          </a:p>
        </p:txBody>
      </p:sp>
      <p:sp>
        <p:nvSpPr>
          <p:cNvPr id="4" name="Content Placeholder 3"/>
          <p:cNvSpPr>
            <a:spLocks noGrp="1"/>
          </p:cNvSpPr>
          <p:nvPr>
            <p:ph sz="quarter" idx="1"/>
          </p:nvPr>
        </p:nvSpPr>
        <p:spPr/>
        <p:txBody>
          <a:bodyPr/>
          <a:lstStyle/>
          <a:p>
            <a:r>
              <a:rPr lang="en-US" dirty="0" smtClean="0"/>
              <a:t>Internal Control Over Compliance 200.52 (78615)</a:t>
            </a:r>
          </a:p>
          <a:p>
            <a:r>
              <a:rPr lang="en-US" dirty="0" smtClean="0"/>
              <a:t>Major Program 200.65 (78615)</a:t>
            </a:r>
          </a:p>
          <a:p>
            <a:r>
              <a:rPr lang="en-US" dirty="0" smtClean="0"/>
              <a:t>Micro Purchase 200.67 (78615)</a:t>
            </a:r>
          </a:p>
          <a:p>
            <a:r>
              <a:rPr lang="en-US" dirty="0" smtClean="0"/>
              <a:t>Modified Total Direct Cost 200.68 (78615)</a:t>
            </a:r>
          </a:p>
          <a:p>
            <a:r>
              <a:rPr lang="en-US" dirty="0" smtClean="0"/>
              <a:t>Non-Federal Entity 200.69 (78615)</a:t>
            </a:r>
            <a:endParaRPr lang="en-US" dirty="0"/>
          </a:p>
        </p:txBody>
      </p:sp>
    </p:spTree>
    <p:extLst>
      <p:ext uri="{BB962C8B-B14F-4D97-AF65-F5344CB8AC3E}">
        <p14:creationId xmlns="" xmlns:p14="http://schemas.microsoft.com/office/powerpoint/2010/main" val="278816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16</a:t>
            </a:fld>
            <a:endParaRPr lang="en-US"/>
          </a:p>
        </p:txBody>
      </p:sp>
      <p:sp>
        <p:nvSpPr>
          <p:cNvPr id="4" name="Content Placeholder 3"/>
          <p:cNvSpPr>
            <a:spLocks noGrp="1"/>
          </p:cNvSpPr>
          <p:nvPr>
            <p:ph sz="quarter" idx="1"/>
          </p:nvPr>
        </p:nvSpPr>
        <p:spPr/>
        <p:txBody>
          <a:bodyPr>
            <a:normAutofit/>
          </a:bodyPr>
          <a:lstStyle/>
          <a:p>
            <a:r>
              <a:rPr lang="en-US" sz="4000" dirty="0" smtClean="0"/>
              <a:t>Effective Date</a:t>
            </a:r>
          </a:p>
          <a:p>
            <a:pPr lvl="1"/>
            <a:r>
              <a:rPr lang="en-US" sz="4000" dirty="0" smtClean="0"/>
              <a:t>200.110 (78621)</a:t>
            </a:r>
            <a:endParaRPr lang="en-US" sz="4000" dirty="0"/>
          </a:p>
        </p:txBody>
      </p:sp>
    </p:spTree>
    <p:extLst>
      <p:ext uri="{BB962C8B-B14F-4D97-AF65-F5344CB8AC3E}">
        <p14:creationId xmlns="" xmlns:p14="http://schemas.microsoft.com/office/powerpoint/2010/main" val="2177347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17</a:t>
            </a:fld>
            <a:endParaRPr lang="en-US"/>
          </a:p>
        </p:txBody>
      </p:sp>
      <p:sp>
        <p:nvSpPr>
          <p:cNvPr id="4" name="Content Placeholder 3"/>
          <p:cNvSpPr>
            <a:spLocks noGrp="1"/>
          </p:cNvSpPr>
          <p:nvPr>
            <p:ph sz="quarter" idx="1"/>
          </p:nvPr>
        </p:nvSpPr>
        <p:spPr/>
        <p:txBody>
          <a:bodyPr>
            <a:normAutofit/>
          </a:bodyPr>
          <a:lstStyle/>
          <a:p>
            <a:r>
              <a:rPr lang="en-US" sz="4000" dirty="0" smtClean="0"/>
              <a:t>Conflict of Interest</a:t>
            </a:r>
          </a:p>
          <a:p>
            <a:pPr lvl="1"/>
            <a:r>
              <a:rPr lang="en-US" sz="4000" dirty="0" smtClean="0"/>
              <a:t>200.112 (78621)</a:t>
            </a:r>
            <a:endParaRPr lang="en-US" sz="4000" dirty="0"/>
          </a:p>
        </p:txBody>
      </p:sp>
    </p:spTree>
    <p:extLst>
      <p:ext uri="{BB962C8B-B14F-4D97-AF65-F5344CB8AC3E}">
        <p14:creationId xmlns="" xmlns:p14="http://schemas.microsoft.com/office/powerpoint/2010/main" val="395448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18</a:t>
            </a:fld>
            <a:endParaRPr lang="en-US"/>
          </a:p>
        </p:txBody>
      </p:sp>
      <p:sp>
        <p:nvSpPr>
          <p:cNvPr id="4" name="Content Placeholder 3"/>
          <p:cNvSpPr>
            <a:spLocks noGrp="1"/>
          </p:cNvSpPr>
          <p:nvPr>
            <p:ph sz="quarter" idx="1"/>
          </p:nvPr>
        </p:nvSpPr>
        <p:spPr/>
        <p:txBody>
          <a:bodyPr>
            <a:normAutofit/>
          </a:bodyPr>
          <a:lstStyle/>
          <a:p>
            <a:r>
              <a:rPr lang="en-US" sz="4000" dirty="0" smtClean="0"/>
              <a:t>Mandatory Disclosures</a:t>
            </a:r>
          </a:p>
          <a:p>
            <a:pPr lvl="1"/>
            <a:r>
              <a:rPr lang="en-US" sz="4000" dirty="0" smtClean="0"/>
              <a:t>200.113 (78621)</a:t>
            </a:r>
            <a:endParaRPr lang="en-US" sz="4000" dirty="0"/>
          </a:p>
        </p:txBody>
      </p:sp>
    </p:spTree>
    <p:extLst>
      <p:ext uri="{BB962C8B-B14F-4D97-AF65-F5344CB8AC3E}">
        <p14:creationId xmlns="" xmlns:p14="http://schemas.microsoft.com/office/powerpoint/2010/main" val="338032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19</a:t>
            </a:fld>
            <a:endParaRPr lang="en-US"/>
          </a:p>
        </p:txBody>
      </p:sp>
      <p:sp>
        <p:nvSpPr>
          <p:cNvPr id="4" name="Content Placeholder 3"/>
          <p:cNvSpPr>
            <a:spLocks noGrp="1"/>
          </p:cNvSpPr>
          <p:nvPr>
            <p:ph sz="quarter" idx="1"/>
          </p:nvPr>
        </p:nvSpPr>
        <p:spPr/>
        <p:txBody>
          <a:bodyPr>
            <a:normAutofit/>
          </a:bodyPr>
          <a:lstStyle/>
          <a:p>
            <a:r>
              <a:rPr lang="en-US" sz="3600" dirty="0" smtClean="0"/>
              <a:t>Financial Management Requirement 200.302 (78624-5)</a:t>
            </a:r>
          </a:p>
          <a:p>
            <a:r>
              <a:rPr lang="en-US" sz="3600" dirty="0" smtClean="0"/>
              <a:t>Compare to 34 CFR 80.20 (b)</a:t>
            </a:r>
            <a:endParaRPr lang="en-US" sz="3600" dirty="0"/>
          </a:p>
        </p:txBody>
      </p:sp>
    </p:spTree>
    <p:extLst>
      <p:ext uri="{BB962C8B-B14F-4D97-AF65-F5344CB8AC3E}">
        <p14:creationId xmlns="" xmlns:p14="http://schemas.microsoft.com/office/powerpoint/2010/main" val="3898448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Dates:</a:t>
            </a:r>
            <a:endParaRPr lang="en-US" dirty="0"/>
          </a:p>
        </p:txBody>
      </p:sp>
      <p:sp>
        <p:nvSpPr>
          <p:cNvPr id="3" name="Content Placeholder 2"/>
          <p:cNvSpPr>
            <a:spLocks noGrp="1"/>
          </p:cNvSpPr>
          <p:nvPr>
            <p:ph idx="1"/>
          </p:nvPr>
        </p:nvSpPr>
        <p:spPr>
          <a:xfrm>
            <a:off x="304800" y="2057400"/>
            <a:ext cx="8763000" cy="4495800"/>
          </a:xfrm>
        </p:spPr>
        <p:txBody>
          <a:bodyPr>
            <a:normAutofit fontScale="92500" lnSpcReduction="20000"/>
          </a:bodyPr>
          <a:lstStyle/>
          <a:p>
            <a:r>
              <a:rPr lang="en-US" sz="3200" dirty="0" smtClean="0"/>
              <a:t>Feb 1, 2013			NPRM</a:t>
            </a:r>
          </a:p>
          <a:p>
            <a:r>
              <a:rPr lang="en-US" sz="3200" dirty="0" smtClean="0"/>
              <a:t>Dec 19, 2013			Final</a:t>
            </a:r>
          </a:p>
          <a:p>
            <a:r>
              <a:rPr lang="en-US" sz="3200" dirty="0" smtClean="0"/>
              <a:t>Dec 26, 2013			Federal Register</a:t>
            </a:r>
          </a:p>
          <a:p>
            <a:r>
              <a:rPr lang="en-US" sz="3200" dirty="0" smtClean="0"/>
              <a:t>April 2014			New OMB Compliance 					Supplement</a:t>
            </a:r>
          </a:p>
          <a:p>
            <a:r>
              <a:rPr lang="en-US" sz="3200" dirty="0" smtClean="0"/>
              <a:t>June 26, 2014			ED Draft EDGAR 						Changes</a:t>
            </a:r>
          </a:p>
          <a:p>
            <a:r>
              <a:rPr lang="en-US" sz="3200" dirty="0" smtClean="0"/>
              <a:t>Dec 26, 2014			Final EDGAR 							Published</a:t>
            </a:r>
          </a:p>
          <a:p>
            <a:pPr marL="0" indent="0">
              <a:buNone/>
            </a:pPr>
            <a:r>
              <a:rPr lang="en-US" sz="3200" dirty="0" smtClean="0"/>
              <a:t>			</a:t>
            </a:r>
            <a:endParaRPr lang="en-US" sz="3200" dirty="0"/>
          </a:p>
        </p:txBody>
      </p:sp>
      <p:sp>
        <p:nvSpPr>
          <p:cNvPr id="4" name="Right Arrow 3"/>
          <p:cNvSpPr/>
          <p:nvPr/>
        </p:nvSpPr>
        <p:spPr>
          <a:xfrm>
            <a:off x="3345058" y="2084070"/>
            <a:ext cx="838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3308112" y="5242791"/>
            <a:ext cx="838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321424" y="4388427"/>
            <a:ext cx="838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319115" y="3570778"/>
            <a:ext cx="838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345058" y="3099643"/>
            <a:ext cx="838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345058" y="2628900"/>
            <a:ext cx="838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57AACD58-4EC1-4306-AD9F-C82570232F3B}" type="slidenum">
              <a:rPr lang="en-US" smtClean="0"/>
              <a:pPr/>
              <a:t>2</a:t>
            </a:fld>
            <a:endParaRPr lang="en-US"/>
          </a:p>
        </p:txBody>
      </p:sp>
    </p:spTree>
    <p:extLst>
      <p:ext uri="{BB962C8B-B14F-4D97-AF65-F5344CB8AC3E}">
        <p14:creationId xmlns="" xmlns:p14="http://schemas.microsoft.com/office/powerpoint/2010/main" val="3270232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20</a:t>
            </a:fld>
            <a:endParaRPr lang="en-US"/>
          </a:p>
        </p:txBody>
      </p:sp>
      <p:sp>
        <p:nvSpPr>
          <p:cNvPr id="4" name="Content Placeholder 3"/>
          <p:cNvSpPr>
            <a:spLocks noGrp="1"/>
          </p:cNvSpPr>
          <p:nvPr>
            <p:ph sz="quarter" idx="1"/>
          </p:nvPr>
        </p:nvSpPr>
        <p:spPr/>
        <p:txBody>
          <a:bodyPr>
            <a:normAutofit/>
          </a:bodyPr>
          <a:lstStyle/>
          <a:p>
            <a:r>
              <a:rPr lang="en-US" sz="4000" dirty="0" smtClean="0"/>
              <a:t>Internal Controls</a:t>
            </a:r>
          </a:p>
          <a:p>
            <a:pPr lvl="1"/>
            <a:r>
              <a:rPr lang="en-US" sz="4000" dirty="0" smtClean="0"/>
              <a:t>200.303 (78625)</a:t>
            </a:r>
            <a:endParaRPr lang="en-US" sz="4000" dirty="0"/>
          </a:p>
        </p:txBody>
      </p:sp>
    </p:spTree>
    <p:extLst>
      <p:ext uri="{BB962C8B-B14F-4D97-AF65-F5344CB8AC3E}">
        <p14:creationId xmlns="" xmlns:p14="http://schemas.microsoft.com/office/powerpoint/2010/main" val="846574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21</a:t>
            </a:fld>
            <a:endParaRPr lang="en-US"/>
          </a:p>
        </p:txBody>
      </p:sp>
      <p:sp>
        <p:nvSpPr>
          <p:cNvPr id="4" name="Content Placeholder 3"/>
          <p:cNvSpPr>
            <a:spLocks noGrp="1"/>
          </p:cNvSpPr>
          <p:nvPr>
            <p:ph sz="quarter" idx="1"/>
          </p:nvPr>
        </p:nvSpPr>
        <p:spPr/>
        <p:txBody>
          <a:bodyPr>
            <a:normAutofit/>
          </a:bodyPr>
          <a:lstStyle/>
          <a:p>
            <a:r>
              <a:rPr lang="en-US" sz="4000" dirty="0" smtClean="0"/>
              <a:t>Payment</a:t>
            </a:r>
          </a:p>
          <a:p>
            <a:pPr lvl="1"/>
            <a:r>
              <a:rPr lang="en-US" sz="4000" dirty="0" smtClean="0"/>
              <a:t>200.305 (78625)</a:t>
            </a:r>
            <a:endParaRPr lang="en-US" sz="4000" dirty="0"/>
          </a:p>
        </p:txBody>
      </p:sp>
    </p:spTree>
    <p:extLst>
      <p:ext uri="{BB962C8B-B14F-4D97-AF65-F5344CB8AC3E}">
        <p14:creationId xmlns="" xmlns:p14="http://schemas.microsoft.com/office/powerpoint/2010/main" val="1498352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22</a:t>
            </a:fld>
            <a:endParaRPr lang="en-US"/>
          </a:p>
        </p:txBody>
      </p:sp>
      <p:sp>
        <p:nvSpPr>
          <p:cNvPr id="4" name="Content Placeholder 3"/>
          <p:cNvSpPr>
            <a:spLocks noGrp="1"/>
          </p:cNvSpPr>
          <p:nvPr>
            <p:ph sz="quarter" idx="1"/>
          </p:nvPr>
        </p:nvSpPr>
        <p:spPr/>
        <p:txBody>
          <a:bodyPr>
            <a:normAutofit/>
          </a:bodyPr>
          <a:lstStyle/>
          <a:p>
            <a:r>
              <a:rPr lang="en-US" sz="4000" dirty="0" smtClean="0"/>
              <a:t>Program Income</a:t>
            </a:r>
          </a:p>
          <a:p>
            <a:pPr lvl="1"/>
            <a:r>
              <a:rPr lang="en-US" sz="4000" dirty="0" smtClean="0"/>
              <a:t>200.307 (78627)</a:t>
            </a:r>
            <a:endParaRPr lang="en-US" sz="4000" dirty="0"/>
          </a:p>
        </p:txBody>
      </p:sp>
    </p:spTree>
    <p:extLst>
      <p:ext uri="{BB962C8B-B14F-4D97-AF65-F5344CB8AC3E}">
        <p14:creationId xmlns="" xmlns:p14="http://schemas.microsoft.com/office/powerpoint/2010/main" val="3637827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23</a:t>
            </a:fld>
            <a:endParaRPr lang="en-US"/>
          </a:p>
        </p:txBody>
      </p:sp>
      <p:sp>
        <p:nvSpPr>
          <p:cNvPr id="4" name="Content Placeholder 3"/>
          <p:cNvSpPr>
            <a:spLocks noGrp="1"/>
          </p:cNvSpPr>
          <p:nvPr>
            <p:ph sz="quarter" idx="1"/>
          </p:nvPr>
        </p:nvSpPr>
        <p:spPr/>
        <p:txBody>
          <a:bodyPr>
            <a:normAutofit/>
          </a:bodyPr>
          <a:lstStyle/>
          <a:p>
            <a:r>
              <a:rPr lang="en-US" sz="4000" dirty="0" smtClean="0"/>
              <a:t>Revision of Budget and Program Plans</a:t>
            </a:r>
          </a:p>
          <a:p>
            <a:pPr lvl="1"/>
            <a:r>
              <a:rPr lang="en-US" sz="4000" dirty="0" smtClean="0"/>
              <a:t>200.308 (78628)</a:t>
            </a:r>
            <a:endParaRPr lang="en-US" sz="4000" dirty="0"/>
          </a:p>
        </p:txBody>
      </p:sp>
    </p:spTree>
    <p:extLst>
      <p:ext uri="{BB962C8B-B14F-4D97-AF65-F5344CB8AC3E}">
        <p14:creationId xmlns="" xmlns:p14="http://schemas.microsoft.com/office/powerpoint/2010/main" val="4172142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24</a:t>
            </a:fld>
            <a:endParaRPr lang="en-US"/>
          </a:p>
        </p:txBody>
      </p:sp>
      <p:sp>
        <p:nvSpPr>
          <p:cNvPr id="4" name="Content Placeholder 3"/>
          <p:cNvSpPr>
            <a:spLocks noGrp="1"/>
          </p:cNvSpPr>
          <p:nvPr>
            <p:ph sz="quarter" idx="1"/>
          </p:nvPr>
        </p:nvSpPr>
        <p:spPr/>
        <p:txBody>
          <a:bodyPr>
            <a:normAutofit/>
          </a:bodyPr>
          <a:lstStyle/>
          <a:p>
            <a:r>
              <a:rPr lang="en-US" sz="4000" dirty="0" smtClean="0"/>
              <a:t>Period of Performance</a:t>
            </a:r>
          </a:p>
          <a:p>
            <a:pPr lvl="1"/>
            <a:r>
              <a:rPr lang="en-US" sz="4000" dirty="0" smtClean="0"/>
              <a:t>200.309 (78629)</a:t>
            </a:r>
            <a:endParaRPr lang="en-US" sz="4000" dirty="0"/>
          </a:p>
        </p:txBody>
      </p:sp>
    </p:spTree>
    <p:extLst>
      <p:ext uri="{BB962C8B-B14F-4D97-AF65-F5344CB8AC3E}">
        <p14:creationId xmlns="" xmlns:p14="http://schemas.microsoft.com/office/powerpoint/2010/main" val="14961222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25</a:t>
            </a:fld>
            <a:endParaRPr lang="en-US"/>
          </a:p>
        </p:txBody>
      </p:sp>
      <p:sp>
        <p:nvSpPr>
          <p:cNvPr id="4" name="Content Placeholder 3"/>
          <p:cNvSpPr>
            <a:spLocks noGrp="1"/>
          </p:cNvSpPr>
          <p:nvPr>
            <p:ph sz="quarter" idx="1"/>
          </p:nvPr>
        </p:nvSpPr>
        <p:spPr/>
        <p:txBody>
          <a:bodyPr>
            <a:normAutofit/>
          </a:bodyPr>
          <a:lstStyle/>
          <a:p>
            <a:r>
              <a:rPr lang="en-US" sz="4000" dirty="0" smtClean="0"/>
              <a:t>Insurance Coverage</a:t>
            </a:r>
          </a:p>
          <a:p>
            <a:pPr lvl="1"/>
            <a:r>
              <a:rPr lang="en-US" sz="4000" dirty="0" smtClean="0"/>
              <a:t>200.311 (78629)</a:t>
            </a:r>
            <a:endParaRPr lang="en-US" sz="4000" dirty="0"/>
          </a:p>
        </p:txBody>
      </p:sp>
    </p:spTree>
    <p:extLst>
      <p:ext uri="{BB962C8B-B14F-4D97-AF65-F5344CB8AC3E}">
        <p14:creationId xmlns="" xmlns:p14="http://schemas.microsoft.com/office/powerpoint/2010/main" val="2387553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26</a:t>
            </a:fld>
            <a:endParaRPr lang="en-US"/>
          </a:p>
        </p:txBody>
      </p:sp>
      <p:sp>
        <p:nvSpPr>
          <p:cNvPr id="4" name="Content Placeholder 3"/>
          <p:cNvSpPr>
            <a:spLocks noGrp="1"/>
          </p:cNvSpPr>
          <p:nvPr>
            <p:ph sz="quarter" idx="1"/>
          </p:nvPr>
        </p:nvSpPr>
        <p:spPr/>
        <p:txBody>
          <a:bodyPr>
            <a:normAutofit/>
          </a:bodyPr>
          <a:lstStyle/>
          <a:p>
            <a:r>
              <a:rPr lang="en-US" sz="4000" dirty="0" smtClean="0"/>
              <a:t>Equipment</a:t>
            </a:r>
          </a:p>
          <a:p>
            <a:pPr lvl="1"/>
            <a:r>
              <a:rPr lang="en-US" sz="4000" dirty="0" smtClean="0"/>
              <a:t>200.313 (78629)</a:t>
            </a:r>
            <a:endParaRPr lang="en-US" sz="4000" dirty="0"/>
          </a:p>
        </p:txBody>
      </p:sp>
    </p:spTree>
    <p:extLst>
      <p:ext uri="{BB962C8B-B14F-4D97-AF65-F5344CB8AC3E}">
        <p14:creationId xmlns="" xmlns:p14="http://schemas.microsoft.com/office/powerpoint/2010/main" val="41559973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27</a:t>
            </a:fld>
            <a:endParaRPr lang="en-US"/>
          </a:p>
        </p:txBody>
      </p:sp>
      <p:sp>
        <p:nvSpPr>
          <p:cNvPr id="4" name="Content Placeholder 3"/>
          <p:cNvSpPr>
            <a:spLocks noGrp="1"/>
          </p:cNvSpPr>
          <p:nvPr>
            <p:ph sz="quarter" idx="1"/>
          </p:nvPr>
        </p:nvSpPr>
        <p:spPr/>
        <p:txBody>
          <a:bodyPr>
            <a:normAutofit/>
          </a:bodyPr>
          <a:lstStyle/>
          <a:p>
            <a:r>
              <a:rPr lang="en-US" sz="4000" dirty="0" smtClean="0"/>
              <a:t>Supplies</a:t>
            </a:r>
          </a:p>
          <a:p>
            <a:pPr lvl="1"/>
            <a:r>
              <a:rPr lang="en-US" sz="4000" dirty="0" smtClean="0"/>
              <a:t>200.314 (78630)</a:t>
            </a:r>
            <a:endParaRPr lang="en-US" sz="4000" dirty="0"/>
          </a:p>
        </p:txBody>
      </p:sp>
    </p:spTree>
    <p:extLst>
      <p:ext uri="{BB962C8B-B14F-4D97-AF65-F5344CB8AC3E}">
        <p14:creationId xmlns="" xmlns:p14="http://schemas.microsoft.com/office/powerpoint/2010/main" val="37903191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 (78631)</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28</a:t>
            </a:fld>
            <a:endParaRPr lang="en-US"/>
          </a:p>
        </p:txBody>
      </p:sp>
      <p:sp>
        <p:nvSpPr>
          <p:cNvPr id="4" name="Content Placeholder 3"/>
          <p:cNvSpPr>
            <a:spLocks noGrp="1"/>
          </p:cNvSpPr>
          <p:nvPr>
            <p:ph sz="quarter" idx="1"/>
          </p:nvPr>
        </p:nvSpPr>
        <p:spPr/>
        <p:txBody>
          <a:bodyPr>
            <a:normAutofit/>
          </a:bodyPr>
          <a:lstStyle/>
          <a:p>
            <a:r>
              <a:rPr lang="en-US" sz="3200" dirty="0" smtClean="0"/>
              <a:t>By states 200.317</a:t>
            </a:r>
          </a:p>
          <a:p>
            <a:r>
              <a:rPr lang="en-US" sz="3200" dirty="0" smtClean="0"/>
              <a:t>General Procurement Standards 200.318</a:t>
            </a:r>
          </a:p>
          <a:p>
            <a:r>
              <a:rPr lang="en-US" sz="3200" dirty="0" smtClean="0"/>
              <a:t>Competition 200.319</a:t>
            </a:r>
          </a:p>
          <a:p>
            <a:r>
              <a:rPr lang="en-US" sz="3200" dirty="0" smtClean="0"/>
              <a:t>Methods of Procurement 200.320</a:t>
            </a:r>
          </a:p>
          <a:p>
            <a:r>
              <a:rPr lang="en-US" sz="3200" dirty="0" smtClean="0"/>
              <a:t>Cost and Price 200.323</a:t>
            </a:r>
            <a:endParaRPr lang="en-US" sz="3200" dirty="0"/>
          </a:p>
        </p:txBody>
      </p:sp>
    </p:spTree>
    <p:extLst>
      <p:ext uri="{BB962C8B-B14F-4D97-AF65-F5344CB8AC3E}">
        <p14:creationId xmlns="" xmlns:p14="http://schemas.microsoft.com/office/powerpoint/2010/main" val="781904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(78635)</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29</a:t>
            </a:fld>
            <a:endParaRPr lang="en-US"/>
          </a:p>
        </p:txBody>
      </p:sp>
      <p:sp>
        <p:nvSpPr>
          <p:cNvPr id="4" name="Content Placeholder 3"/>
          <p:cNvSpPr>
            <a:spLocks noGrp="1"/>
          </p:cNvSpPr>
          <p:nvPr>
            <p:ph sz="quarter" idx="1"/>
          </p:nvPr>
        </p:nvSpPr>
        <p:spPr/>
        <p:txBody>
          <a:bodyPr>
            <a:normAutofit/>
          </a:bodyPr>
          <a:lstStyle/>
          <a:p>
            <a:r>
              <a:rPr lang="en-US" sz="4000" dirty="0" smtClean="0"/>
              <a:t>Contract vs. Grant 200.330</a:t>
            </a:r>
          </a:p>
          <a:p>
            <a:r>
              <a:rPr lang="en-US" sz="4000" dirty="0" smtClean="0"/>
              <a:t>Pass Through Requirements 200.331</a:t>
            </a:r>
            <a:endParaRPr lang="en-US" sz="4000" dirty="0"/>
          </a:p>
        </p:txBody>
      </p:sp>
    </p:spTree>
    <p:extLst>
      <p:ext uri="{BB962C8B-B14F-4D97-AF65-F5344CB8AC3E}">
        <p14:creationId xmlns="" xmlns:p14="http://schemas.microsoft.com/office/powerpoint/2010/main" val="3094582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Date of Applicability of Revised Rules</a:t>
            </a:r>
            <a:endParaRPr lang="en-US" dirty="0"/>
          </a:p>
        </p:txBody>
      </p:sp>
      <p:sp>
        <p:nvSpPr>
          <p:cNvPr id="3" name="Content Placeholder 2"/>
          <p:cNvSpPr>
            <a:spLocks noGrp="1"/>
          </p:cNvSpPr>
          <p:nvPr>
            <p:ph idx="1"/>
          </p:nvPr>
        </p:nvSpPr>
        <p:spPr>
          <a:xfrm>
            <a:off x="457200" y="2336872"/>
            <a:ext cx="8534400" cy="4216328"/>
          </a:xfrm>
        </p:spPr>
        <p:txBody>
          <a:bodyPr>
            <a:normAutofit/>
          </a:bodyPr>
          <a:lstStyle/>
          <a:p>
            <a:r>
              <a:rPr lang="en-US" sz="3200" dirty="0" smtClean="0"/>
              <a:t>OMB stated on 12/20/13	All Drawdowns, after December 26, 2014</a:t>
            </a:r>
          </a:p>
          <a:p>
            <a:endParaRPr lang="en-US" sz="3200" dirty="0"/>
          </a:p>
          <a:p>
            <a:pPr marL="0" indent="0" algn="ctr">
              <a:buNone/>
            </a:pPr>
            <a:r>
              <a:rPr lang="en-US" sz="6600" dirty="0" smtClean="0"/>
              <a:t>?  ?  ? </a:t>
            </a:r>
            <a:endParaRPr lang="en-US" sz="6600" dirty="0"/>
          </a:p>
        </p:txBody>
      </p:sp>
      <p:sp>
        <p:nvSpPr>
          <p:cNvPr id="4" name="Right Arrow 3"/>
          <p:cNvSpPr/>
          <p:nvPr/>
        </p:nvSpPr>
        <p:spPr>
          <a:xfrm>
            <a:off x="5410200" y="2514600"/>
            <a:ext cx="609600" cy="2129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fld id="{57AACD58-4EC1-4306-AD9F-C82570232F3B}" type="slidenum">
              <a:rPr lang="en-US" smtClean="0"/>
              <a:pPr/>
              <a:t>3</a:t>
            </a:fld>
            <a:endParaRPr lang="en-US"/>
          </a:p>
        </p:txBody>
      </p:sp>
    </p:spTree>
    <p:extLst>
      <p:ext uri="{BB962C8B-B14F-4D97-AF65-F5344CB8AC3E}">
        <p14:creationId xmlns="" xmlns:p14="http://schemas.microsoft.com/office/powerpoint/2010/main" val="16003243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 Retention (78636)</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30</a:t>
            </a:fld>
            <a:endParaRPr lang="en-US"/>
          </a:p>
        </p:txBody>
      </p:sp>
      <p:sp>
        <p:nvSpPr>
          <p:cNvPr id="4" name="Content Placeholder 3"/>
          <p:cNvSpPr>
            <a:spLocks noGrp="1"/>
          </p:cNvSpPr>
          <p:nvPr>
            <p:ph sz="quarter" idx="1"/>
          </p:nvPr>
        </p:nvSpPr>
        <p:spPr/>
        <p:txBody>
          <a:bodyPr>
            <a:normAutofit/>
          </a:bodyPr>
          <a:lstStyle/>
          <a:p>
            <a:r>
              <a:rPr lang="en-US" sz="4000" dirty="0" smtClean="0"/>
              <a:t>Retention 200.333</a:t>
            </a:r>
          </a:p>
          <a:p>
            <a:r>
              <a:rPr lang="en-US" sz="4000" dirty="0" smtClean="0"/>
              <a:t>Collection and Transmission 200.335</a:t>
            </a:r>
          </a:p>
          <a:p>
            <a:r>
              <a:rPr lang="en-US" sz="4000" dirty="0" smtClean="0"/>
              <a:t>Access 220.336</a:t>
            </a:r>
          </a:p>
        </p:txBody>
      </p:sp>
    </p:spTree>
    <p:extLst>
      <p:ext uri="{BB962C8B-B14F-4D97-AF65-F5344CB8AC3E}">
        <p14:creationId xmlns="" xmlns:p14="http://schemas.microsoft.com/office/powerpoint/2010/main" val="32428890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Non-Compliance (78637)</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31</a:t>
            </a:fld>
            <a:endParaRPr lang="en-US"/>
          </a:p>
        </p:txBody>
      </p:sp>
      <p:sp>
        <p:nvSpPr>
          <p:cNvPr id="4" name="Content Placeholder 3"/>
          <p:cNvSpPr>
            <a:spLocks noGrp="1"/>
          </p:cNvSpPr>
          <p:nvPr>
            <p:ph sz="quarter" idx="1"/>
          </p:nvPr>
        </p:nvSpPr>
        <p:spPr/>
        <p:txBody>
          <a:bodyPr>
            <a:normAutofit/>
          </a:bodyPr>
          <a:lstStyle/>
          <a:p>
            <a:r>
              <a:rPr lang="en-US" sz="3600" dirty="0" smtClean="0"/>
              <a:t>Remedies 200.328</a:t>
            </a:r>
          </a:p>
          <a:p>
            <a:r>
              <a:rPr lang="en-US" sz="3600" dirty="0" smtClean="0"/>
              <a:t>Termination 200.339</a:t>
            </a:r>
          </a:p>
          <a:p>
            <a:r>
              <a:rPr lang="en-US" sz="3600" dirty="0" smtClean="0"/>
              <a:t>Notification 200.340</a:t>
            </a:r>
          </a:p>
          <a:p>
            <a:r>
              <a:rPr lang="en-US" sz="3600" dirty="0" smtClean="0"/>
              <a:t>Appeals 200.341</a:t>
            </a:r>
          </a:p>
          <a:p>
            <a:r>
              <a:rPr lang="en-US" sz="3600" dirty="0" smtClean="0"/>
              <a:t>Suspension 200.342</a:t>
            </a:r>
          </a:p>
          <a:p>
            <a:r>
              <a:rPr lang="en-US" sz="3600" dirty="0" smtClean="0"/>
              <a:t>Collection of Amounts Due 200.345</a:t>
            </a:r>
            <a:endParaRPr lang="en-US" sz="3600" dirty="0"/>
          </a:p>
        </p:txBody>
      </p:sp>
    </p:spTree>
    <p:extLst>
      <p:ext uri="{BB962C8B-B14F-4D97-AF65-F5344CB8AC3E}">
        <p14:creationId xmlns="" xmlns:p14="http://schemas.microsoft.com/office/powerpoint/2010/main" val="206016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32</a:t>
            </a:fld>
            <a:endParaRPr lang="en-US"/>
          </a:p>
        </p:txBody>
      </p:sp>
      <p:sp>
        <p:nvSpPr>
          <p:cNvPr id="2" name="Title 1"/>
          <p:cNvSpPr>
            <a:spLocks noGrp="1"/>
          </p:cNvSpPr>
          <p:nvPr>
            <p:ph type="title"/>
          </p:nvPr>
        </p:nvSpPr>
        <p:spPr/>
        <p:txBody>
          <a:bodyPr/>
          <a:lstStyle/>
          <a:p>
            <a:r>
              <a:rPr lang="en-US" dirty="0" smtClean="0"/>
              <a:t>Subpart E – Cost Principles (78639)</a:t>
            </a:r>
            <a:endParaRPr lang="en-US" dirty="0"/>
          </a:p>
        </p:txBody>
      </p:sp>
    </p:spTree>
    <p:extLst>
      <p:ext uri="{BB962C8B-B14F-4D97-AF65-F5344CB8AC3E}">
        <p14:creationId xmlns="" xmlns:p14="http://schemas.microsoft.com/office/powerpoint/2010/main" val="2258079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33</a:t>
            </a:fld>
            <a:endParaRPr lang="en-US"/>
          </a:p>
        </p:txBody>
      </p:sp>
      <p:sp>
        <p:nvSpPr>
          <p:cNvPr id="6" name="Content Placeholder 5"/>
          <p:cNvSpPr>
            <a:spLocks noGrp="1"/>
          </p:cNvSpPr>
          <p:nvPr>
            <p:ph sz="quarter" idx="1"/>
          </p:nvPr>
        </p:nvSpPr>
        <p:spPr/>
        <p:txBody>
          <a:bodyPr>
            <a:normAutofit/>
          </a:bodyPr>
          <a:lstStyle/>
          <a:p>
            <a:r>
              <a:rPr lang="en-US" sz="4000" dirty="0" smtClean="0"/>
              <a:t>Policy Guide 200.400 (78639)</a:t>
            </a:r>
            <a:endParaRPr lang="en-US" sz="4000" dirty="0"/>
          </a:p>
        </p:txBody>
      </p:sp>
    </p:spTree>
    <p:extLst>
      <p:ext uri="{BB962C8B-B14F-4D97-AF65-F5344CB8AC3E}">
        <p14:creationId xmlns="" xmlns:p14="http://schemas.microsoft.com/office/powerpoint/2010/main" val="29831962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Considerations (78640)</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34</a:t>
            </a:fld>
            <a:endParaRPr lang="en-US"/>
          </a:p>
        </p:txBody>
      </p:sp>
      <p:sp>
        <p:nvSpPr>
          <p:cNvPr id="4" name="Content Placeholder 3"/>
          <p:cNvSpPr>
            <a:spLocks noGrp="1"/>
          </p:cNvSpPr>
          <p:nvPr>
            <p:ph sz="quarter" idx="1"/>
          </p:nvPr>
        </p:nvSpPr>
        <p:spPr/>
        <p:txBody>
          <a:bodyPr>
            <a:normAutofit/>
          </a:bodyPr>
          <a:lstStyle/>
          <a:p>
            <a:r>
              <a:rPr lang="en-US" sz="3600" dirty="0" smtClean="0"/>
              <a:t>Composition of Costs 200.402</a:t>
            </a:r>
          </a:p>
          <a:p>
            <a:r>
              <a:rPr lang="en-US" sz="3600" dirty="0" err="1" smtClean="0"/>
              <a:t>Allowability</a:t>
            </a:r>
            <a:r>
              <a:rPr lang="en-US" sz="3600" dirty="0" smtClean="0"/>
              <a:t> 200.403</a:t>
            </a:r>
          </a:p>
          <a:p>
            <a:r>
              <a:rPr lang="en-US" sz="3600" dirty="0" smtClean="0"/>
              <a:t>Reasonable Costs 200.404</a:t>
            </a:r>
          </a:p>
          <a:p>
            <a:r>
              <a:rPr lang="en-US" sz="3600" dirty="0" err="1" smtClean="0"/>
              <a:t>Allocability</a:t>
            </a:r>
            <a:r>
              <a:rPr lang="en-US" sz="3600" dirty="0" smtClean="0"/>
              <a:t> 200.405</a:t>
            </a:r>
          </a:p>
          <a:p>
            <a:r>
              <a:rPr lang="en-US" sz="3600" dirty="0" smtClean="0"/>
              <a:t>Applicable Credits 200.406</a:t>
            </a:r>
          </a:p>
          <a:p>
            <a:r>
              <a:rPr lang="en-US" sz="3600" dirty="0" smtClean="0"/>
              <a:t>Prior Written Approval 200.407</a:t>
            </a:r>
            <a:endParaRPr lang="en-US" sz="3600" dirty="0"/>
          </a:p>
        </p:txBody>
      </p:sp>
    </p:spTree>
    <p:extLst>
      <p:ext uri="{BB962C8B-B14F-4D97-AF65-F5344CB8AC3E}">
        <p14:creationId xmlns="" xmlns:p14="http://schemas.microsoft.com/office/powerpoint/2010/main" val="32703882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and Indirect Costs (78642)</a:t>
            </a:r>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35</a:t>
            </a:fld>
            <a:endParaRPr lang="en-US"/>
          </a:p>
        </p:txBody>
      </p:sp>
      <p:sp>
        <p:nvSpPr>
          <p:cNvPr id="4" name="Content Placeholder 3"/>
          <p:cNvSpPr>
            <a:spLocks noGrp="1"/>
          </p:cNvSpPr>
          <p:nvPr>
            <p:ph sz="quarter" idx="1"/>
          </p:nvPr>
        </p:nvSpPr>
        <p:spPr/>
        <p:txBody>
          <a:bodyPr>
            <a:normAutofit/>
          </a:bodyPr>
          <a:lstStyle/>
          <a:p>
            <a:r>
              <a:rPr lang="en-US" sz="4000" dirty="0" smtClean="0"/>
              <a:t>Composition of Costs 200.412</a:t>
            </a:r>
          </a:p>
          <a:p>
            <a:r>
              <a:rPr lang="en-US" sz="4000" dirty="0" smtClean="0"/>
              <a:t>Direct Costs 200.413</a:t>
            </a:r>
          </a:p>
          <a:p>
            <a:r>
              <a:rPr lang="en-US" sz="4000" dirty="0" smtClean="0"/>
              <a:t>Indirect Costs 200.414</a:t>
            </a:r>
          </a:p>
          <a:p>
            <a:pPr marL="0" indent="0">
              <a:buNone/>
            </a:pPr>
            <a:endParaRPr lang="en-US" sz="4000" dirty="0"/>
          </a:p>
        </p:txBody>
      </p:sp>
    </p:spTree>
    <p:extLst>
      <p:ext uri="{BB962C8B-B14F-4D97-AF65-F5344CB8AC3E}">
        <p14:creationId xmlns="" xmlns:p14="http://schemas.microsoft.com/office/powerpoint/2010/main" val="18013203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534400" cy="758952"/>
          </a:xfrm>
        </p:spPr>
        <p:txBody>
          <a:bodyPr/>
          <a:lstStyle/>
          <a:p>
            <a:endParaRPr lang="en-US" dirty="0"/>
          </a:p>
        </p:txBody>
      </p:sp>
      <p:sp>
        <p:nvSpPr>
          <p:cNvPr id="3" name="Slide Number Placeholder 2"/>
          <p:cNvSpPr>
            <a:spLocks noGrp="1"/>
          </p:cNvSpPr>
          <p:nvPr>
            <p:ph type="sldNum" sz="quarter" idx="12"/>
          </p:nvPr>
        </p:nvSpPr>
        <p:spPr/>
        <p:txBody>
          <a:bodyPr/>
          <a:lstStyle/>
          <a:p>
            <a:fld id="{75C27216-0D98-448B-9B28-974AB1674247}" type="slidenum">
              <a:rPr lang="en-US" smtClean="0"/>
              <a:pPr/>
              <a:t>36</a:t>
            </a:fld>
            <a:endParaRPr lang="en-US"/>
          </a:p>
        </p:txBody>
      </p:sp>
      <p:sp>
        <p:nvSpPr>
          <p:cNvPr id="4" name="Content Placeholder 3"/>
          <p:cNvSpPr>
            <a:spLocks noGrp="1"/>
          </p:cNvSpPr>
          <p:nvPr>
            <p:ph sz="quarter" idx="1"/>
          </p:nvPr>
        </p:nvSpPr>
        <p:spPr/>
        <p:txBody>
          <a:bodyPr>
            <a:normAutofit/>
          </a:bodyPr>
          <a:lstStyle/>
          <a:p>
            <a:r>
              <a:rPr lang="en-US" sz="4000" dirty="0"/>
              <a:t>False Claims Certifications </a:t>
            </a:r>
            <a:r>
              <a:rPr lang="en-US" sz="4000" dirty="0" smtClean="0"/>
              <a:t> </a:t>
            </a:r>
          </a:p>
          <a:p>
            <a:pPr lvl="1"/>
            <a:r>
              <a:rPr lang="en-US" sz="4000" dirty="0" smtClean="0"/>
              <a:t>200.415 (78643</a:t>
            </a:r>
            <a:r>
              <a:rPr lang="en-US" sz="4000" dirty="0"/>
              <a:t>)</a:t>
            </a:r>
          </a:p>
        </p:txBody>
      </p:sp>
    </p:spTree>
    <p:extLst>
      <p:ext uri="{BB962C8B-B14F-4D97-AF65-F5344CB8AC3E}">
        <p14:creationId xmlns="" xmlns:p14="http://schemas.microsoft.com/office/powerpoint/2010/main" val="41532536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37</a:t>
            </a:fld>
            <a:endParaRPr lang="en-US"/>
          </a:p>
        </p:txBody>
      </p:sp>
      <p:sp>
        <p:nvSpPr>
          <p:cNvPr id="4" name="Content Placeholder 3"/>
          <p:cNvSpPr>
            <a:spLocks noGrp="1"/>
          </p:cNvSpPr>
          <p:nvPr>
            <p:ph sz="quarter" idx="1"/>
          </p:nvPr>
        </p:nvSpPr>
        <p:spPr/>
        <p:txBody>
          <a:bodyPr>
            <a:normAutofit/>
          </a:bodyPr>
          <a:lstStyle/>
          <a:p>
            <a:r>
              <a:rPr lang="en-US" sz="4000" dirty="0" smtClean="0"/>
              <a:t>Promotional Costs </a:t>
            </a:r>
          </a:p>
          <a:p>
            <a:pPr lvl="1"/>
            <a:r>
              <a:rPr lang="en-US" sz="4000" dirty="0" smtClean="0"/>
              <a:t>200.421 (78645)</a:t>
            </a:r>
            <a:endParaRPr lang="en-US" sz="4000" dirty="0"/>
          </a:p>
        </p:txBody>
      </p:sp>
    </p:spTree>
    <p:extLst>
      <p:ext uri="{BB962C8B-B14F-4D97-AF65-F5344CB8AC3E}">
        <p14:creationId xmlns="" xmlns:p14="http://schemas.microsoft.com/office/powerpoint/2010/main" val="14743589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38</a:t>
            </a:fld>
            <a:endParaRPr lang="en-US"/>
          </a:p>
        </p:txBody>
      </p:sp>
      <p:sp>
        <p:nvSpPr>
          <p:cNvPr id="4" name="Content Placeholder 3"/>
          <p:cNvSpPr>
            <a:spLocks noGrp="1"/>
          </p:cNvSpPr>
          <p:nvPr>
            <p:ph sz="quarter" idx="1"/>
          </p:nvPr>
        </p:nvSpPr>
        <p:spPr/>
        <p:txBody>
          <a:bodyPr>
            <a:normAutofit/>
          </a:bodyPr>
          <a:lstStyle/>
          <a:p>
            <a:r>
              <a:rPr lang="en-US" sz="4000" dirty="0" smtClean="0"/>
              <a:t>Personnel Compensation</a:t>
            </a:r>
          </a:p>
          <a:p>
            <a:pPr lvl="1"/>
            <a:r>
              <a:rPr lang="en-US" sz="4000" dirty="0" smtClean="0"/>
              <a:t>200.430 (78646)</a:t>
            </a:r>
            <a:endParaRPr lang="en-US" sz="4000" dirty="0"/>
          </a:p>
        </p:txBody>
      </p:sp>
    </p:spTree>
    <p:extLst>
      <p:ext uri="{BB962C8B-B14F-4D97-AF65-F5344CB8AC3E}">
        <p14:creationId xmlns="" xmlns:p14="http://schemas.microsoft.com/office/powerpoint/2010/main" val="524569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39</a:t>
            </a:fld>
            <a:endParaRPr lang="en-US"/>
          </a:p>
        </p:txBody>
      </p:sp>
      <p:sp>
        <p:nvSpPr>
          <p:cNvPr id="4" name="Content Placeholder 3"/>
          <p:cNvSpPr>
            <a:spLocks noGrp="1"/>
          </p:cNvSpPr>
          <p:nvPr>
            <p:ph sz="quarter" idx="1"/>
          </p:nvPr>
        </p:nvSpPr>
        <p:spPr/>
        <p:txBody>
          <a:bodyPr>
            <a:normAutofit/>
          </a:bodyPr>
          <a:lstStyle/>
          <a:p>
            <a:r>
              <a:rPr lang="en-US" sz="4000" dirty="0" smtClean="0"/>
              <a:t>Conferences</a:t>
            </a:r>
          </a:p>
          <a:p>
            <a:pPr lvl="1"/>
            <a:r>
              <a:rPr lang="en-US" sz="4000" dirty="0" smtClean="0"/>
              <a:t>200.432 (78650)</a:t>
            </a:r>
            <a:endParaRPr lang="en-US" sz="4000" dirty="0"/>
          </a:p>
        </p:txBody>
      </p:sp>
    </p:spTree>
    <p:extLst>
      <p:ext uri="{BB962C8B-B14F-4D97-AF65-F5344CB8AC3E}">
        <p14:creationId xmlns="" xmlns:p14="http://schemas.microsoft.com/office/powerpoint/2010/main" val="543733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38200"/>
          </a:xfrm>
        </p:spPr>
        <p:txBody>
          <a:bodyPr>
            <a:normAutofit/>
          </a:bodyPr>
          <a:lstStyle/>
          <a:p>
            <a:r>
              <a:rPr lang="en-US" sz="4400" u="sng" dirty="0" smtClean="0"/>
              <a:t>What</a:t>
            </a:r>
            <a:r>
              <a:rPr lang="en-US" sz="4400" dirty="0" smtClean="0"/>
              <a:t> is covered?</a:t>
            </a:r>
            <a:endParaRPr lang="en-US" sz="4400" dirty="0"/>
          </a:p>
        </p:txBody>
      </p:sp>
      <p:sp>
        <p:nvSpPr>
          <p:cNvPr id="3" name="Content Placeholder 2"/>
          <p:cNvSpPr>
            <a:spLocks noGrp="1"/>
          </p:cNvSpPr>
          <p:nvPr>
            <p:ph idx="1"/>
          </p:nvPr>
        </p:nvSpPr>
        <p:spPr>
          <a:xfrm>
            <a:off x="533400" y="1752600"/>
            <a:ext cx="8382000" cy="4724400"/>
          </a:xfrm>
        </p:spPr>
        <p:txBody>
          <a:bodyPr>
            <a:normAutofit/>
          </a:bodyPr>
          <a:lstStyle/>
          <a:p>
            <a:r>
              <a:rPr lang="en-US" sz="3200" dirty="0" smtClean="0"/>
              <a:t>A-102 – Administrative Rules State / Local – Part 80 – EDGAR</a:t>
            </a:r>
          </a:p>
          <a:p>
            <a:r>
              <a:rPr lang="en-US" sz="3200" dirty="0" smtClean="0"/>
              <a:t>A-110 – Administrative Rules Postsecondary – Part 74 – EDGAR</a:t>
            </a:r>
          </a:p>
          <a:p>
            <a:r>
              <a:rPr lang="en-US" sz="3200" dirty="0" smtClean="0"/>
              <a:t>A-87 – Cost Rules – State / Local</a:t>
            </a:r>
          </a:p>
          <a:p>
            <a:r>
              <a:rPr lang="en-US" sz="3200" dirty="0" smtClean="0"/>
              <a:t>A-21 – Cost Rules – Rules – Postsecondary</a:t>
            </a:r>
          </a:p>
          <a:p>
            <a:r>
              <a:rPr lang="en-US" sz="3200" dirty="0" smtClean="0"/>
              <a:t>A-122 – Cost Rules – Nonprofit</a:t>
            </a:r>
          </a:p>
          <a:p>
            <a:r>
              <a:rPr lang="en-US" sz="3200" dirty="0" smtClean="0"/>
              <a:t>A-133 – Audit Rules (&gt;$750,000) </a:t>
            </a:r>
            <a:endParaRPr lang="en-US" sz="32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4</a:t>
            </a:fld>
            <a:endParaRPr lang="en-US"/>
          </a:p>
        </p:txBody>
      </p:sp>
    </p:spTree>
    <p:extLst>
      <p:ext uri="{BB962C8B-B14F-4D97-AF65-F5344CB8AC3E}">
        <p14:creationId xmlns="" xmlns:p14="http://schemas.microsoft.com/office/powerpoint/2010/main" val="20335821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40</a:t>
            </a:fld>
            <a:endParaRPr lang="en-US"/>
          </a:p>
        </p:txBody>
      </p:sp>
      <p:sp>
        <p:nvSpPr>
          <p:cNvPr id="4" name="Content Placeholder 3"/>
          <p:cNvSpPr>
            <a:spLocks noGrp="1"/>
          </p:cNvSpPr>
          <p:nvPr>
            <p:ph sz="quarter" idx="1"/>
          </p:nvPr>
        </p:nvSpPr>
        <p:spPr/>
        <p:txBody>
          <a:bodyPr>
            <a:normAutofit/>
          </a:bodyPr>
          <a:lstStyle/>
          <a:p>
            <a:r>
              <a:rPr lang="en-US" sz="4000" dirty="0" smtClean="0"/>
              <a:t>Costs of Appeals</a:t>
            </a:r>
          </a:p>
          <a:p>
            <a:pPr lvl="1"/>
            <a:r>
              <a:rPr lang="en-US" sz="4000" dirty="0" smtClean="0"/>
              <a:t>200.435 (78651)</a:t>
            </a:r>
            <a:endParaRPr lang="en-US" sz="4000" dirty="0"/>
          </a:p>
        </p:txBody>
      </p:sp>
    </p:spTree>
    <p:extLst>
      <p:ext uri="{BB962C8B-B14F-4D97-AF65-F5344CB8AC3E}">
        <p14:creationId xmlns="" xmlns:p14="http://schemas.microsoft.com/office/powerpoint/2010/main" val="4373448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41</a:t>
            </a:fld>
            <a:endParaRPr lang="en-US"/>
          </a:p>
        </p:txBody>
      </p:sp>
      <p:sp>
        <p:nvSpPr>
          <p:cNvPr id="4" name="Content Placeholder 3"/>
          <p:cNvSpPr>
            <a:spLocks noGrp="1"/>
          </p:cNvSpPr>
          <p:nvPr>
            <p:ph sz="quarter" idx="1"/>
          </p:nvPr>
        </p:nvSpPr>
        <p:spPr/>
        <p:txBody>
          <a:bodyPr>
            <a:normAutofit/>
          </a:bodyPr>
          <a:lstStyle/>
          <a:p>
            <a:r>
              <a:rPr lang="en-US" sz="4000" dirty="0" smtClean="0"/>
              <a:t>Employee Morale</a:t>
            </a:r>
          </a:p>
          <a:p>
            <a:pPr lvl="1"/>
            <a:r>
              <a:rPr lang="en-US" sz="4000" dirty="0" smtClean="0"/>
              <a:t>200.437 (78652)</a:t>
            </a:r>
            <a:endParaRPr lang="en-US" sz="4000" dirty="0"/>
          </a:p>
        </p:txBody>
      </p:sp>
    </p:spTree>
    <p:extLst>
      <p:ext uri="{BB962C8B-B14F-4D97-AF65-F5344CB8AC3E}">
        <p14:creationId xmlns="" xmlns:p14="http://schemas.microsoft.com/office/powerpoint/2010/main" val="5571195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42</a:t>
            </a:fld>
            <a:endParaRPr lang="en-US"/>
          </a:p>
        </p:txBody>
      </p:sp>
      <p:sp>
        <p:nvSpPr>
          <p:cNvPr id="4" name="Content Placeholder 3"/>
          <p:cNvSpPr>
            <a:spLocks noGrp="1"/>
          </p:cNvSpPr>
          <p:nvPr>
            <p:ph sz="quarter" idx="1"/>
          </p:nvPr>
        </p:nvSpPr>
        <p:spPr/>
        <p:txBody>
          <a:bodyPr>
            <a:normAutofit/>
          </a:bodyPr>
          <a:lstStyle/>
          <a:p>
            <a:r>
              <a:rPr lang="en-US" sz="4000" dirty="0" smtClean="0"/>
              <a:t>Memberships</a:t>
            </a:r>
          </a:p>
          <a:p>
            <a:pPr lvl="1"/>
            <a:r>
              <a:rPr lang="en-US" sz="4000" dirty="0" smtClean="0"/>
              <a:t>200.454 (78657)</a:t>
            </a:r>
            <a:endParaRPr lang="en-US" sz="4000" dirty="0"/>
          </a:p>
        </p:txBody>
      </p:sp>
    </p:spTree>
    <p:extLst>
      <p:ext uri="{BB962C8B-B14F-4D97-AF65-F5344CB8AC3E}">
        <p14:creationId xmlns="" xmlns:p14="http://schemas.microsoft.com/office/powerpoint/2010/main" val="6125198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43</a:t>
            </a:fld>
            <a:endParaRPr lang="en-US"/>
          </a:p>
        </p:txBody>
      </p:sp>
      <p:sp>
        <p:nvSpPr>
          <p:cNvPr id="4" name="Content Placeholder 3"/>
          <p:cNvSpPr>
            <a:spLocks noGrp="1"/>
          </p:cNvSpPr>
          <p:nvPr>
            <p:ph sz="quarter" idx="1"/>
          </p:nvPr>
        </p:nvSpPr>
        <p:spPr/>
        <p:txBody>
          <a:bodyPr>
            <a:normAutofit/>
          </a:bodyPr>
          <a:lstStyle/>
          <a:p>
            <a:r>
              <a:rPr lang="en-US" sz="4000" dirty="0" smtClean="0"/>
              <a:t>Student Activity Costs</a:t>
            </a:r>
          </a:p>
          <a:p>
            <a:pPr lvl="1"/>
            <a:r>
              <a:rPr lang="en-US" sz="4000" dirty="0" smtClean="0"/>
              <a:t>200.469 (78660)</a:t>
            </a:r>
            <a:endParaRPr lang="en-US" sz="4000" dirty="0"/>
          </a:p>
        </p:txBody>
      </p:sp>
    </p:spTree>
    <p:extLst>
      <p:ext uri="{BB962C8B-B14F-4D97-AF65-F5344CB8AC3E}">
        <p14:creationId xmlns="" xmlns:p14="http://schemas.microsoft.com/office/powerpoint/2010/main" val="9788879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44</a:t>
            </a:fld>
            <a:endParaRPr lang="en-US"/>
          </a:p>
        </p:txBody>
      </p:sp>
      <p:sp>
        <p:nvSpPr>
          <p:cNvPr id="4" name="Content Placeholder 3"/>
          <p:cNvSpPr>
            <a:spLocks noGrp="1"/>
          </p:cNvSpPr>
          <p:nvPr>
            <p:ph sz="quarter" idx="1"/>
          </p:nvPr>
        </p:nvSpPr>
        <p:spPr/>
        <p:txBody>
          <a:bodyPr>
            <a:normAutofit/>
          </a:bodyPr>
          <a:lstStyle/>
          <a:p>
            <a:r>
              <a:rPr lang="en-US" sz="4000" dirty="0" smtClean="0"/>
              <a:t>Travel Costs</a:t>
            </a:r>
          </a:p>
          <a:p>
            <a:pPr lvl="1"/>
            <a:r>
              <a:rPr lang="en-US" sz="4000" dirty="0" smtClean="0"/>
              <a:t>200.474 (78661)</a:t>
            </a:r>
            <a:endParaRPr lang="en-US" sz="4000" dirty="0"/>
          </a:p>
        </p:txBody>
      </p:sp>
    </p:spTree>
    <p:extLst>
      <p:ext uri="{BB962C8B-B14F-4D97-AF65-F5344CB8AC3E}">
        <p14:creationId xmlns="" xmlns:p14="http://schemas.microsoft.com/office/powerpoint/2010/main" val="6850669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45</a:t>
            </a:fld>
            <a:endParaRPr lang="en-US"/>
          </a:p>
        </p:txBody>
      </p:sp>
      <p:sp>
        <p:nvSpPr>
          <p:cNvPr id="4" name="Content Placeholder 3"/>
          <p:cNvSpPr>
            <a:spLocks noGrp="1"/>
          </p:cNvSpPr>
          <p:nvPr>
            <p:ph sz="quarter" idx="1"/>
          </p:nvPr>
        </p:nvSpPr>
        <p:spPr/>
        <p:txBody>
          <a:bodyPr>
            <a:normAutofit/>
          </a:bodyPr>
          <a:lstStyle/>
          <a:p>
            <a:r>
              <a:rPr lang="en-US" sz="4000" dirty="0" smtClean="0"/>
              <a:t>Audits</a:t>
            </a:r>
          </a:p>
          <a:p>
            <a:pPr lvl="1"/>
            <a:r>
              <a:rPr lang="en-US" sz="4000" dirty="0" smtClean="0"/>
              <a:t>200.500 (78662)</a:t>
            </a:r>
            <a:endParaRPr lang="en-US" sz="4000" dirty="0"/>
          </a:p>
        </p:txBody>
      </p:sp>
    </p:spTree>
    <p:extLst>
      <p:ext uri="{BB962C8B-B14F-4D97-AF65-F5344CB8AC3E}">
        <p14:creationId xmlns="" xmlns:p14="http://schemas.microsoft.com/office/powerpoint/2010/main" val="38721744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46</a:t>
            </a:fld>
            <a:endParaRPr lang="en-US"/>
          </a:p>
        </p:txBody>
      </p:sp>
      <p:sp>
        <p:nvSpPr>
          <p:cNvPr id="4" name="Content Placeholder 3"/>
          <p:cNvSpPr>
            <a:spLocks noGrp="1"/>
          </p:cNvSpPr>
          <p:nvPr>
            <p:ph sz="quarter" idx="1"/>
          </p:nvPr>
        </p:nvSpPr>
        <p:spPr/>
        <p:txBody>
          <a:bodyPr>
            <a:normAutofit/>
          </a:bodyPr>
          <a:lstStyle/>
          <a:p>
            <a:r>
              <a:rPr lang="en-US" sz="4000" dirty="0" smtClean="0"/>
              <a:t>Audit Requirements</a:t>
            </a:r>
          </a:p>
          <a:p>
            <a:pPr lvl="1"/>
            <a:r>
              <a:rPr lang="en-US" sz="4000" dirty="0" smtClean="0"/>
              <a:t>200.501 (78662)</a:t>
            </a:r>
            <a:endParaRPr lang="en-US" sz="4000" dirty="0"/>
          </a:p>
        </p:txBody>
      </p:sp>
    </p:spTree>
    <p:extLst>
      <p:ext uri="{BB962C8B-B14F-4D97-AF65-F5344CB8AC3E}">
        <p14:creationId xmlns="" xmlns:p14="http://schemas.microsoft.com/office/powerpoint/2010/main" val="19365270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47</a:t>
            </a:fld>
            <a:endParaRPr lang="en-US"/>
          </a:p>
        </p:txBody>
      </p:sp>
      <p:sp>
        <p:nvSpPr>
          <p:cNvPr id="4" name="Content Placeholder 3"/>
          <p:cNvSpPr>
            <a:spLocks noGrp="1"/>
          </p:cNvSpPr>
          <p:nvPr>
            <p:ph sz="quarter" idx="1"/>
          </p:nvPr>
        </p:nvSpPr>
        <p:spPr/>
        <p:txBody>
          <a:bodyPr>
            <a:normAutofit/>
          </a:bodyPr>
          <a:lstStyle/>
          <a:p>
            <a:r>
              <a:rPr lang="en-US" sz="4000" dirty="0" smtClean="0"/>
              <a:t>Relation to Other Audits</a:t>
            </a:r>
          </a:p>
          <a:p>
            <a:pPr lvl="1"/>
            <a:r>
              <a:rPr lang="en-US" sz="4000" dirty="0" smtClean="0"/>
              <a:t>200.503 (78663)</a:t>
            </a:r>
            <a:endParaRPr lang="en-US" sz="4000" dirty="0"/>
          </a:p>
        </p:txBody>
      </p:sp>
    </p:spTree>
    <p:extLst>
      <p:ext uri="{BB962C8B-B14F-4D97-AF65-F5344CB8AC3E}">
        <p14:creationId xmlns="" xmlns:p14="http://schemas.microsoft.com/office/powerpoint/2010/main" val="7561913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48</a:t>
            </a:fld>
            <a:endParaRPr lang="en-US"/>
          </a:p>
        </p:txBody>
      </p:sp>
      <p:sp>
        <p:nvSpPr>
          <p:cNvPr id="4" name="Content Placeholder 3"/>
          <p:cNvSpPr>
            <a:spLocks noGrp="1"/>
          </p:cNvSpPr>
          <p:nvPr>
            <p:ph sz="quarter" idx="1"/>
          </p:nvPr>
        </p:nvSpPr>
        <p:spPr/>
        <p:txBody>
          <a:bodyPr>
            <a:normAutofit/>
          </a:bodyPr>
          <a:lstStyle/>
          <a:p>
            <a:r>
              <a:rPr lang="en-US" sz="4000" dirty="0" smtClean="0"/>
              <a:t>Audit Findings Follow-Up </a:t>
            </a:r>
          </a:p>
          <a:p>
            <a:pPr lvl="1"/>
            <a:r>
              <a:rPr lang="en-US" sz="4000" dirty="0" smtClean="0"/>
              <a:t>200.511 (78665)</a:t>
            </a:r>
            <a:endParaRPr lang="en-US" sz="4000" dirty="0"/>
          </a:p>
        </p:txBody>
      </p:sp>
    </p:spTree>
    <p:extLst>
      <p:ext uri="{BB962C8B-B14F-4D97-AF65-F5344CB8AC3E}">
        <p14:creationId xmlns="" xmlns:p14="http://schemas.microsoft.com/office/powerpoint/2010/main" val="7489711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49</a:t>
            </a:fld>
            <a:endParaRPr lang="en-US"/>
          </a:p>
        </p:txBody>
      </p:sp>
      <p:sp>
        <p:nvSpPr>
          <p:cNvPr id="4" name="Content Placeholder 3"/>
          <p:cNvSpPr>
            <a:spLocks noGrp="1"/>
          </p:cNvSpPr>
          <p:nvPr>
            <p:ph sz="quarter" idx="1"/>
          </p:nvPr>
        </p:nvSpPr>
        <p:spPr/>
        <p:txBody>
          <a:bodyPr>
            <a:normAutofit/>
          </a:bodyPr>
          <a:lstStyle/>
          <a:p>
            <a:r>
              <a:rPr lang="en-US" sz="4000" dirty="0" smtClean="0"/>
              <a:t>Questioned Costs</a:t>
            </a:r>
          </a:p>
          <a:p>
            <a:pPr lvl="1"/>
            <a:r>
              <a:rPr lang="en-US" sz="4000" dirty="0" smtClean="0"/>
              <a:t>200.516 (78669)</a:t>
            </a:r>
            <a:endParaRPr lang="en-US" sz="4000" dirty="0"/>
          </a:p>
        </p:txBody>
      </p:sp>
    </p:spTree>
    <p:extLst>
      <p:ext uri="{BB962C8B-B14F-4D97-AF65-F5344CB8AC3E}">
        <p14:creationId xmlns="" xmlns:p14="http://schemas.microsoft.com/office/powerpoint/2010/main" val="4276697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Who is covered?</a:t>
            </a:r>
            <a:endParaRPr lang="en-US" sz="4000" dirty="0"/>
          </a:p>
        </p:txBody>
      </p:sp>
      <p:sp>
        <p:nvSpPr>
          <p:cNvPr id="3" name="Content Placeholder 2"/>
          <p:cNvSpPr>
            <a:spLocks noGrp="1"/>
          </p:cNvSpPr>
          <p:nvPr>
            <p:ph idx="1"/>
          </p:nvPr>
        </p:nvSpPr>
        <p:spPr>
          <a:xfrm>
            <a:off x="533400" y="2133600"/>
            <a:ext cx="8305800" cy="4140127"/>
          </a:xfrm>
        </p:spPr>
        <p:txBody>
          <a:bodyPr>
            <a:normAutofit/>
          </a:bodyPr>
          <a:lstStyle/>
          <a:p>
            <a:r>
              <a:rPr lang="en-US" sz="3600" dirty="0" smtClean="0"/>
              <a:t>All “nonfederal entities” expending federal awards</a:t>
            </a:r>
            <a:endParaRPr lang="en-US" sz="36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5</a:t>
            </a:fld>
            <a:endParaRPr lang="en-US"/>
          </a:p>
        </p:txBody>
      </p:sp>
      <p:pic>
        <p:nvPicPr>
          <p:cNvPr id="1026" name="Picture 2" descr="C:\Users\nbrooks\AppData\Local\Microsoft\Windows\Temporary Internet Files\Content.IE5\CG9FMVI2\dglxasset[1].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38600" y="4038600"/>
            <a:ext cx="1599914" cy="159991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2727482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75C27216-0D98-448B-9B28-974AB1674247}" type="slidenum">
              <a:rPr lang="en-US" smtClean="0"/>
              <a:pPr/>
              <a:t>50</a:t>
            </a:fld>
            <a:endParaRPr lang="en-US"/>
          </a:p>
        </p:txBody>
      </p:sp>
      <p:sp>
        <p:nvSpPr>
          <p:cNvPr id="4" name="Content Placeholder 3"/>
          <p:cNvSpPr>
            <a:spLocks noGrp="1"/>
          </p:cNvSpPr>
          <p:nvPr>
            <p:ph sz="quarter" idx="1"/>
          </p:nvPr>
        </p:nvSpPr>
        <p:spPr/>
        <p:txBody>
          <a:bodyPr>
            <a:normAutofit/>
          </a:bodyPr>
          <a:lstStyle/>
          <a:p>
            <a:r>
              <a:rPr lang="en-US" sz="4000" dirty="0" smtClean="0"/>
              <a:t>Major Program Determination</a:t>
            </a:r>
          </a:p>
          <a:p>
            <a:pPr lvl="1"/>
            <a:r>
              <a:rPr lang="en-US" sz="4000" dirty="0" smtClean="0"/>
              <a:t>200.518 (78670)</a:t>
            </a:r>
          </a:p>
        </p:txBody>
      </p:sp>
    </p:spTree>
    <p:extLst>
      <p:ext uri="{BB962C8B-B14F-4D97-AF65-F5344CB8AC3E}">
        <p14:creationId xmlns="" xmlns:p14="http://schemas.microsoft.com/office/powerpoint/2010/main" val="2231830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4" name="Title 3"/>
          <p:cNvSpPr>
            <a:spLocks noGrp="1"/>
          </p:cNvSpPr>
          <p:nvPr>
            <p:ph type="title"/>
          </p:nvPr>
        </p:nvSpPr>
        <p:spPr/>
        <p:txBody>
          <a:bodyPr/>
          <a:lstStyle/>
          <a:p>
            <a:r>
              <a:rPr lang="en-US" dirty="0" smtClean="0"/>
              <a:t>Questions?</a:t>
            </a:r>
            <a:endParaRPr lang="en-US" dirty="0"/>
          </a:p>
        </p:txBody>
      </p:sp>
      <p:sp>
        <p:nvSpPr>
          <p:cNvPr id="2" name="Slide Number Placeholder 1"/>
          <p:cNvSpPr>
            <a:spLocks noGrp="1"/>
          </p:cNvSpPr>
          <p:nvPr>
            <p:ph type="sldNum" sz="quarter" idx="12"/>
          </p:nvPr>
        </p:nvSpPr>
        <p:spPr/>
        <p:txBody>
          <a:bodyPr/>
          <a:lstStyle/>
          <a:p>
            <a:fld id="{75C27216-0D98-448B-9B28-974AB1674247}" type="slidenum">
              <a:rPr lang="en-US" smtClean="0"/>
              <a:pPr/>
              <a:t>51</a:t>
            </a:fld>
            <a:endParaRPr lang="en-US"/>
          </a:p>
        </p:txBody>
      </p:sp>
      <p:pic>
        <p:nvPicPr>
          <p:cNvPr id="5122" name="Picture 2" descr="C:\Users\nbrooks\AppData\Local\Microsoft\Windows\Temporary Internet Files\Content.IE5\CG9FMVI2\MC900441902[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811587" y="3276600"/>
            <a:ext cx="1520825" cy="17970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5546062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ChangeArrowheads="1"/>
          </p:cNvSpPr>
          <p:nvPr/>
        </p:nvSpPr>
        <p:spPr bwMode="auto">
          <a:xfrm>
            <a:off x="533400" y="609600"/>
            <a:ext cx="8077200" cy="47859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lgn="ctr">
              <a:spcBef>
                <a:spcPts val="575"/>
              </a:spcBef>
              <a:buFont typeface="Wingdings 2" pitchFamily="18" charset="2"/>
              <a:buNone/>
            </a:pPr>
            <a:r>
              <a:rPr lang="en-US" sz="2800" b="1" dirty="0"/>
              <a:t>Disclaimer</a:t>
            </a:r>
          </a:p>
          <a:p>
            <a:pPr algn="ctr">
              <a:spcBef>
                <a:spcPts val="575"/>
              </a:spcBef>
              <a:buFont typeface="Wingdings 2" pitchFamily="18" charset="2"/>
              <a:buNone/>
            </a:pPr>
            <a:endParaRPr lang="en-US" sz="2000" b="1" dirty="0"/>
          </a:p>
          <a:p>
            <a:pPr algn="ctr"/>
            <a:r>
              <a:rPr lang="en-US" sz="2800" dirty="0">
                <a:solidFill>
                  <a:srgbClr val="8B7B57"/>
                </a:solidFill>
              </a:rPr>
              <a:t>This presentation is intended solely to provide general information and does not constitute legal advice.  Attendance at the presentation or later review of these printed materials does not create an attorney-client relationship with Brustein &amp; Manasevit, PLLC.  You should not take any action based upon any information in this presentation without first consulting legal counsel familiar with your particular circumstances.</a:t>
            </a:r>
            <a:endParaRPr lang="en-US" sz="2800" dirty="0"/>
          </a:p>
        </p:txBody>
      </p:sp>
      <p:sp>
        <p:nvSpPr>
          <p:cNvPr id="50179" name="Slide Number Placeholder 2"/>
          <p:cNvSpPr>
            <a:spLocks noGrp="1"/>
          </p:cNvSpPr>
          <p:nvPr>
            <p:ph type="sldNum" sz="quarter" idx="12"/>
          </p:nvPr>
        </p:nvSpPr>
        <p:spPr bwMode="auto">
          <a:extLst>
            <a:ext uri="{91240B29-F687-4F45-9708-019B960494DF}">
              <a14:hiddenLine xmlns="" xmlns:a14="http://schemas.microsoft.com/office/drawing/2010/main" w="9525">
                <a:solidFill>
                  <a:srgbClr val="000000"/>
                </a:solidFill>
                <a:round/>
                <a:headEnd/>
                <a:tailEnd/>
              </a14:hiddenLine>
            </a:ext>
          </a:extLst>
        </p:spPr>
        <p:txBody>
          <a:bodyPr/>
          <a:lstStyle/>
          <a:p>
            <a:fld id="{3794BB5D-BA39-49B2-B326-5852F6039ACF}" type="slidenum">
              <a:rPr lang="en-US" smtClean="0">
                <a:cs typeface="Arial" charset="0"/>
              </a:rPr>
              <a:pPr/>
              <a:t>52</a:t>
            </a:fld>
            <a:endParaRPr lang="en-US" smtClean="0">
              <a:cs typeface="Arial" charset="0"/>
            </a:endParaRPr>
          </a:p>
        </p:txBody>
      </p:sp>
    </p:spTree>
    <p:extLst>
      <p:ext uri="{BB962C8B-B14F-4D97-AF65-F5344CB8AC3E}">
        <p14:creationId xmlns="" xmlns:p14="http://schemas.microsoft.com/office/powerpoint/2010/main" val="3169025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Reasons for the Change?</a:t>
            </a:r>
            <a:endParaRPr lang="en-US" sz="4000" dirty="0"/>
          </a:p>
        </p:txBody>
      </p:sp>
      <p:sp>
        <p:nvSpPr>
          <p:cNvPr id="3" name="Content Placeholder 2"/>
          <p:cNvSpPr>
            <a:spLocks noGrp="1"/>
          </p:cNvSpPr>
          <p:nvPr>
            <p:ph idx="1"/>
          </p:nvPr>
        </p:nvSpPr>
        <p:spPr>
          <a:xfrm>
            <a:off x="533400" y="1905000"/>
            <a:ext cx="8305800" cy="4292528"/>
          </a:xfrm>
        </p:spPr>
        <p:txBody>
          <a:bodyPr>
            <a:normAutofit/>
          </a:bodyPr>
          <a:lstStyle/>
          <a:p>
            <a:pPr marL="514350" indent="-514350">
              <a:buFont typeface="+mj-lt"/>
              <a:buAutoNum type="arabicPeriod"/>
            </a:pPr>
            <a:r>
              <a:rPr lang="en-US" sz="3200" dirty="0" smtClean="0"/>
              <a:t>Simplicity</a:t>
            </a:r>
          </a:p>
          <a:p>
            <a:pPr marL="514350" indent="-514350">
              <a:buFont typeface="+mj-lt"/>
              <a:buAutoNum type="arabicPeriod"/>
            </a:pPr>
            <a:r>
              <a:rPr lang="en-US" sz="3200" dirty="0" smtClean="0"/>
              <a:t>Consistency</a:t>
            </a:r>
          </a:p>
          <a:p>
            <a:pPr marL="514350" indent="-514350">
              <a:buFont typeface="+mj-lt"/>
              <a:buAutoNum type="arabicPeriod"/>
            </a:pPr>
            <a:r>
              <a:rPr lang="en-US" sz="3200" dirty="0" smtClean="0"/>
              <a:t>Obama Executive Order on Regulatory Review</a:t>
            </a:r>
          </a:p>
          <a:p>
            <a:pPr marL="834390" lvl="1" indent="-514350"/>
            <a:r>
              <a:rPr lang="en-US" sz="3200" dirty="0" smtClean="0"/>
              <a:t>Increase Efficiency</a:t>
            </a:r>
          </a:p>
          <a:p>
            <a:pPr marL="834390" lvl="1" indent="-514350"/>
            <a:r>
              <a:rPr lang="en-US" sz="3200" dirty="0" smtClean="0"/>
              <a:t>Strengthen Oversight</a:t>
            </a:r>
            <a:endParaRPr lang="en-US" sz="32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6</a:t>
            </a:fld>
            <a:endParaRPr lang="en-US"/>
          </a:p>
        </p:txBody>
      </p:sp>
    </p:spTree>
    <p:extLst>
      <p:ext uri="{BB962C8B-B14F-4D97-AF65-F5344CB8AC3E}">
        <p14:creationId xmlns="" xmlns:p14="http://schemas.microsoft.com/office/powerpoint/2010/main" val="92995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Who crafted the changes?</a:t>
            </a:r>
            <a:endParaRPr lang="en-US" sz="4000" dirty="0"/>
          </a:p>
        </p:txBody>
      </p:sp>
      <p:sp>
        <p:nvSpPr>
          <p:cNvPr id="3" name="Content Placeholder 2"/>
          <p:cNvSpPr>
            <a:spLocks noGrp="1"/>
          </p:cNvSpPr>
          <p:nvPr>
            <p:ph idx="1"/>
          </p:nvPr>
        </p:nvSpPr>
        <p:spPr>
          <a:xfrm>
            <a:off x="533400" y="2336872"/>
            <a:ext cx="8382000" cy="4216327"/>
          </a:xfrm>
        </p:spPr>
        <p:txBody>
          <a:bodyPr>
            <a:normAutofit/>
          </a:bodyPr>
          <a:lstStyle/>
          <a:p>
            <a:r>
              <a:rPr lang="en-US" sz="3600" dirty="0" smtClean="0"/>
              <a:t>“COFAR”</a:t>
            </a:r>
          </a:p>
          <a:p>
            <a:pPr lvl="1"/>
            <a:r>
              <a:rPr lang="en-US" sz="3600" dirty="0" smtClean="0"/>
              <a:t>Council on Financial Assistance Reform, and Key Stakeholders</a:t>
            </a:r>
          </a:p>
          <a:p>
            <a:pPr lvl="1"/>
            <a:r>
              <a:rPr lang="en-US" sz="3600" dirty="0" smtClean="0"/>
              <a:t>www.cfo.gov/cofar</a:t>
            </a:r>
            <a:endParaRPr lang="en-US" sz="36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7</a:t>
            </a:fld>
            <a:endParaRPr lang="en-US"/>
          </a:p>
        </p:txBody>
      </p:sp>
    </p:spTree>
    <p:extLst>
      <p:ext uri="{BB962C8B-B14F-4D97-AF65-F5344CB8AC3E}">
        <p14:creationId xmlns="" xmlns:p14="http://schemas.microsoft.com/office/powerpoint/2010/main" val="363151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911352"/>
          </a:xfrm>
        </p:spPr>
        <p:txBody>
          <a:bodyPr>
            <a:noAutofit/>
          </a:bodyPr>
          <a:lstStyle/>
          <a:p>
            <a:r>
              <a:rPr lang="en-US" sz="3200" dirty="0" smtClean="0"/>
              <a:t>Inconsistency Between Program Statute and Circular</a:t>
            </a:r>
            <a:endParaRPr lang="en-US" sz="3200" dirty="0"/>
          </a:p>
        </p:txBody>
      </p:sp>
      <p:sp>
        <p:nvSpPr>
          <p:cNvPr id="3" name="Content Placeholder 2"/>
          <p:cNvSpPr>
            <a:spLocks noGrp="1"/>
          </p:cNvSpPr>
          <p:nvPr>
            <p:ph idx="1"/>
          </p:nvPr>
        </p:nvSpPr>
        <p:spPr>
          <a:xfrm>
            <a:off x="533400" y="2336872"/>
            <a:ext cx="8305800" cy="4292527"/>
          </a:xfrm>
        </p:spPr>
        <p:txBody>
          <a:bodyPr>
            <a:normAutofit/>
          </a:bodyPr>
          <a:lstStyle/>
          <a:p>
            <a:r>
              <a:rPr lang="en-US" sz="3600" dirty="0" smtClean="0"/>
              <a:t>If federal program statute or regulation differs from Omni Circular, then statute / regulation governs.  </a:t>
            </a:r>
          </a:p>
          <a:p>
            <a:pPr marL="0" indent="0">
              <a:buNone/>
            </a:pPr>
            <a:endParaRPr lang="en-US" sz="36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8</a:t>
            </a:fld>
            <a:endParaRPr lang="en-US"/>
          </a:p>
        </p:txBody>
      </p:sp>
    </p:spTree>
    <p:extLst>
      <p:ext uri="{BB962C8B-B14F-4D97-AF65-F5344CB8AC3E}">
        <p14:creationId xmlns="" xmlns:p14="http://schemas.microsoft.com/office/powerpoint/2010/main" val="3760626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Most Significant Change</a:t>
            </a:r>
            <a:endParaRPr lang="en-US" sz="3600" dirty="0"/>
          </a:p>
        </p:txBody>
      </p:sp>
      <p:sp>
        <p:nvSpPr>
          <p:cNvPr id="3" name="Content Placeholder 2"/>
          <p:cNvSpPr>
            <a:spLocks noGrp="1"/>
          </p:cNvSpPr>
          <p:nvPr>
            <p:ph idx="1"/>
          </p:nvPr>
        </p:nvSpPr>
        <p:spPr>
          <a:xfrm>
            <a:off x="533400" y="2336872"/>
            <a:ext cx="7848600" cy="4063927"/>
          </a:xfrm>
        </p:spPr>
        <p:txBody>
          <a:bodyPr>
            <a:normAutofit/>
          </a:bodyPr>
          <a:lstStyle/>
          <a:p>
            <a:r>
              <a:rPr lang="en-US" sz="3200" dirty="0"/>
              <a:t>S</a:t>
            </a:r>
            <a:r>
              <a:rPr lang="en-US" sz="3200" dirty="0" smtClean="0"/>
              <a:t>hift from focus on </a:t>
            </a:r>
            <a:r>
              <a:rPr lang="en-US" sz="3200" i="1" dirty="0" smtClean="0"/>
              <a:t>Compliance</a:t>
            </a:r>
            <a:r>
              <a:rPr lang="en-US" sz="3200" dirty="0" smtClean="0"/>
              <a:t> to focus on PERFORMANCE!!!</a:t>
            </a:r>
            <a:endParaRPr lang="en-US" sz="3200" dirty="0"/>
          </a:p>
        </p:txBody>
      </p:sp>
      <p:sp>
        <p:nvSpPr>
          <p:cNvPr id="4" name="Slide Number Placeholder 3"/>
          <p:cNvSpPr>
            <a:spLocks noGrp="1"/>
          </p:cNvSpPr>
          <p:nvPr>
            <p:ph type="sldNum" sz="quarter" idx="12"/>
          </p:nvPr>
        </p:nvSpPr>
        <p:spPr/>
        <p:txBody>
          <a:bodyPr/>
          <a:lstStyle/>
          <a:p>
            <a:fld id="{57AACD58-4EC1-4306-AD9F-C82570232F3B}" type="slidenum">
              <a:rPr lang="en-US" smtClean="0"/>
              <a:pPr/>
              <a:t>9</a:t>
            </a:fld>
            <a:endParaRPr lang="en-US"/>
          </a:p>
        </p:txBody>
      </p:sp>
      <p:pic>
        <p:nvPicPr>
          <p:cNvPr id="2050" name="Picture 2" descr="C:\Users\nbrooks\AppData\Local\Microsoft\Windows\Temporary Internet Files\Content.IE5\UX8USZJE\dglxasset[1].aspx"/>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091289" y="3505200"/>
            <a:ext cx="1981200" cy="212102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77600267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1386</TotalTime>
  <Words>764</Words>
  <Application>Microsoft Office PowerPoint</Application>
  <PresentationFormat>On-screen Show (4:3)</PresentationFormat>
  <Paragraphs>209</Paragraphs>
  <Slides>52</Slides>
  <Notes>1</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Civic</vt:lpstr>
      <vt:lpstr>OMB Revised Administrative, Cost, Audit Rules Governing All Federal Grants </vt:lpstr>
      <vt:lpstr>Key Dates:</vt:lpstr>
      <vt:lpstr>Date of Applicability of Revised Rules</vt:lpstr>
      <vt:lpstr>What is covered?</vt:lpstr>
      <vt:lpstr>Who is covered?</vt:lpstr>
      <vt:lpstr>Reasons for the Change?</vt:lpstr>
      <vt:lpstr>Who crafted the changes?</vt:lpstr>
      <vt:lpstr>Inconsistency Between Program Statute and Circular</vt:lpstr>
      <vt:lpstr>Most Significant Change</vt:lpstr>
      <vt:lpstr>Performance</vt:lpstr>
      <vt:lpstr>Flexibility</vt:lpstr>
      <vt:lpstr>Structure of Omni-Circular  (p. 78608)</vt:lpstr>
      <vt:lpstr>(p. 78608)</vt:lpstr>
      <vt:lpstr>Key Definitions</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Procurement (78631)</vt:lpstr>
      <vt:lpstr>Monitoring (78635)</vt:lpstr>
      <vt:lpstr>Record Retention (78636)</vt:lpstr>
      <vt:lpstr>Non-Compliance (78637)</vt:lpstr>
      <vt:lpstr>Subpart E – Cost Principles (78639)</vt:lpstr>
      <vt:lpstr>Slide 33</vt:lpstr>
      <vt:lpstr>Basic Considerations (78640)</vt:lpstr>
      <vt:lpstr>Direct and Indirect Costs (78642)</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Questions?</vt:lpstr>
      <vt:lpstr>Slide 52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Mexico Public Education Department Perkins CTE Workshop January 10, 2013</dc:title>
  <dc:creator>Nicole Brooks</dc:creator>
  <cp:lastModifiedBy>rfortner</cp:lastModifiedBy>
  <cp:revision>65</cp:revision>
  <cp:lastPrinted>2014-01-24T15:08:50Z</cp:lastPrinted>
  <dcterms:created xsi:type="dcterms:W3CDTF">2012-12-26T15:44:41Z</dcterms:created>
  <dcterms:modified xsi:type="dcterms:W3CDTF">2014-02-05T16:24:36Z</dcterms:modified>
</cp:coreProperties>
</file>